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58" r:id="rId8"/>
    <p:sldId id="271" r:id="rId9"/>
    <p:sldId id="272" r:id="rId10"/>
    <p:sldId id="260" r:id="rId11"/>
    <p:sldId id="261" r:id="rId12"/>
    <p:sldId id="269" r:id="rId13"/>
    <p:sldId id="274" r:id="rId14"/>
    <p:sldId id="262" r:id="rId15"/>
    <p:sldId id="263" r:id="rId16"/>
    <p:sldId id="264" r:id="rId17"/>
    <p:sldId id="259" r:id="rId18"/>
    <p:sldId id="273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7876736" cy="2301240"/>
          </a:xfrm>
        </p:spPr>
        <p:txBody>
          <a:bodyPr/>
          <a:lstStyle/>
          <a:p>
            <a:r>
              <a:rPr lang="en-GB" b="1" i="1" u="sng" dirty="0" smtClean="0"/>
              <a:t>Microbial analysis of air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90600" y="2514600"/>
            <a:ext cx="6480048" cy="2301240"/>
          </a:xfrm>
        </p:spPr>
        <p:txBody>
          <a:bodyPr/>
          <a:lstStyle/>
          <a:p>
            <a:r>
              <a:rPr i="1" u="sng" smtClean="0"/>
              <a:t>Microbial Leaching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33050" y="838200"/>
            <a:ext cx="7948950" cy="4495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b="1" dirty="0" smtClean="0"/>
              <a:t>Bioleaching or microbial leaching is a process of “the dissolution of metals from their mineral source by certain naturally occurring microorganisms” </a:t>
            </a:r>
            <a:endParaRPr lang="en-GB" sz="3200" b="1" dirty="0" smtClean="0"/>
          </a:p>
          <a:p>
            <a:pPr algn="l"/>
            <a:r>
              <a:rPr lang="en-US" sz="3200" b="1" dirty="0" smtClean="0"/>
              <a:t>or </a:t>
            </a:r>
            <a:endParaRPr lang="en-GB" sz="3200" b="1" dirty="0" smtClean="0"/>
          </a:p>
          <a:p>
            <a:pPr algn="l"/>
            <a:r>
              <a:rPr lang="en-US" sz="3200" b="1" dirty="0" smtClean="0"/>
              <a:t>“the use of microorganisms to transform elements so that the elements can be extracted from a material when water is filtered trough it”.</a:t>
            </a:r>
            <a:endParaRPr lang="en-GB" sz="3200" b="1" dirty="0" smtClean="0"/>
          </a:p>
          <a:p>
            <a:pPr algn="l"/>
            <a:endParaRPr lang="en-GB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r>
              <a:rPr lang="en-US" b="1" dirty="0" smtClean="0"/>
              <a:t>Microorganisms involved in microbial leaching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GB" dirty="0" smtClean="0"/>
          </a:p>
          <a:p>
            <a:r>
              <a:rPr lang="en-US" i="1" dirty="0" err="1" smtClean="0"/>
              <a:t>Acidithiobacillus</a:t>
            </a:r>
            <a:r>
              <a:rPr lang="en-US" i="1" dirty="0" smtClean="0"/>
              <a:t> </a:t>
            </a:r>
            <a:r>
              <a:rPr lang="en-US" i="1" dirty="0" err="1" smtClean="0"/>
              <a:t>ferrooxidans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GB" i="1" dirty="0" err="1" smtClean="0"/>
              <a:t>Thiobacillus</a:t>
            </a:r>
            <a:r>
              <a:rPr lang="en-GB" i="1" dirty="0" smtClean="0"/>
              <a:t> </a:t>
            </a:r>
            <a:r>
              <a:rPr lang="en-GB" i="1" dirty="0" err="1" smtClean="0"/>
              <a:t>ferrooxidans</a:t>
            </a:r>
            <a:r>
              <a:rPr lang="en-GB" i="1" dirty="0" smtClean="0"/>
              <a:t>),</a:t>
            </a:r>
            <a:r>
              <a:rPr lang="en-GB" i="1" dirty="0" err="1" smtClean="0"/>
              <a:t>Leptospirillum</a:t>
            </a:r>
            <a:r>
              <a:rPr lang="en-GB" i="1" dirty="0" smtClean="0"/>
              <a:t> </a:t>
            </a:r>
            <a:r>
              <a:rPr lang="en-GB" i="1" dirty="0" err="1" smtClean="0"/>
              <a:t>ferrooxidans</a:t>
            </a:r>
            <a:r>
              <a:rPr lang="en-GB" i="1" dirty="0" smtClean="0"/>
              <a:t>, </a:t>
            </a:r>
            <a:r>
              <a:rPr lang="en-GB" i="1" dirty="0" err="1" smtClean="0"/>
              <a:t>Thiobacillus</a:t>
            </a:r>
            <a:r>
              <a:rPr lang="en-GB" i="1" dirty="0" smtClean="0"/>
              <a:t> </a:t>
            </a:r>
            <a:r>
              <a:rPr lang="en-GB" i="1" dirty="0" err="1" smtClean="0"/>
              <a:t>thiooxidans</a:t>
            </a:r>
            <a:r>
              <a:rPr lang="en-GB" i="1" dirty="0" smtClean="0"/>
              <a:t> etc, etc.</a:t>
            </a: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3352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mtClean="0"/>
              <a:t>Mechanism:</a:t>
            </a:r>
            <a:br>
              <a:rPr lang="en-US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/>
              <a:t>Direct Mechanism</a:t>
            </a:r>
            <a:br>
              <a:rPr lang="en-US" sz="2800" b="1" dirty="0" smtClean="0"/>
            </a:br>
            <a:r>
              <a:rPr lang="en-US" sz="2800" b="1" dirty="0" smtClean="0"/>
              <a:t>Indirect Mechanism</a:t>
            </a:r>
            <a:endParaRPr lang="en-GB" sz="2800" b="1" dirty="0"/>
          </a:p>
        </p:txBody>
      </p:sp>
      <p:pic>
        <p:nvPicPr>
          <p:cNvPr id="4" name="Content Placeholder 3" descr="C:\Users\Abc\Documents\Bluetooth Folder\_20170303_084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91000"/>
            <a:ext cx="7467600" cy="1258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33050" y="152400"/>
            <a:ext cx="794895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 </a:t>
            </a:r>
            <a:endParaRPr lang="en-GB" dirty="0" smtClean="0"/>
          </a:p>
          <a:p>
            <a:pPr algn="ctr"/>
            <a:r>
              <a:rPr lang="en-US" sz="3200" b="1" u="sng" dirty="0" smtClean="0"/>
              <a:t>The Leaching Process in general:</a:t>
            </a:r>
          </a:p>
          <a:p>
            <a:pPr algn="ctr"/>
            <a:endParaRPr lang="en-GB" sz="3200" dirty="0" smtClean="0"/>
          </a:p>
          <a:p>
            <a:pPr algn="just"/>
            <a:r>
              <a:rPr lang="en-US" sz="2800" b="1" dirty="0" smtClean="0"/>
              <a:t>low-grade ore is dumped in a large pile called the leach dump </a:t>
            </a:r>
          </a:p>
          <a:p>
            <a:pPr algn="just"/>
            <a:endParaRPr lang="en-US" sz="2800" b="1" dirty="0" smtClean="0"/>
          </a:p>
          <a:p>
            <a:pPr algn="just"/>
            <a:r>
              <a:rPr lang="en-US" sz="2800" b="1" dirty="0" smtClean="0"/>
              <a:t>a dilute sulfuric acid solution at pH 2 is percolated down through the pile.</a:t>
            </a:r>
          </a:p>
          <a:p>
            <a:pPr algn="just"/>
            <a:r>
              <a:rPr lang="en-US" sz="2800" b="1" dirty="0" smtClean="0"/>
              <a:t> </a:t>
            </a:r>
          </a:p>
          <a:p>
            <a:pPr algn="just"/>
            <a:r>
              <a:rPr lang="en-US" sz="2800" b="1" dirty="0" smtClean="0"/>
              <a:t>The liquid emerging from the bottom of the pile  is rich in dissolved metals and is transported to a precipitation plant where the desired metal is precipitated and purified. </a:t>
            </a:r>
          </a:p>
          <a:p>
            <a:pPr algn="just"/>
            <a:endParaRPr lang="en-US" sz="2800" b="1" dirty="0" smtClean="0"/>
          </a:p>
          <a:p>
            <a:pPr algn="just"/>
            <a:r>
              <a:rPr lang="en-US" sz="2800" b="1" dirty="0" smtClean="0"/>
              <a:t>The liquid is then pumped back to the top of the pile and the cycle repeated. As needed, acid is added to maintain an acidic </a:t>
            </a:r>
            <a:r>
              <a:rPr lang="en-US" sz="2800" b="1" dirty="0" err="1" smtClean="0"/>
              <a:t>pH.</a:t>
            </a:r>
            <a:r>
              <a:rPr lang="en-US" sz="2800" b="1" dirty="0" smtClean="0"/>
              <a:t> </a:t>
            </a:r>
            <a:endParaRPr lang="en-GB" sz="2800" b="1" dirty="0" smtClean="0"/>
          </a:p>
          <a:p>
            <a:pPr algn="just"/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>
            <a:off x="4114800" y="18288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4114800" y="29718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4114800" y="48006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8064" y="2057400"/>
            <a:ext cx="9095936" cy="2301240"/>
          </a:xfrm>
        </p:spPr>
        <p:txBody>
          <a:bodyPr/>
          <a:lstStyle/>
          <a:p>
            <a:pPr algn="ctr"/>
            <a:r>
              <a:rPr smtClean="0"/>
              <a:t>Microbial leaching of Copper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grayscl/>
            <a:lum bright="11000" contrast="2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9050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33CCFF"/>
                </a:solidFill>
                <a:latin typeface="Antique Olive" pitchFamily="34" charset="0"/>
              </a:rPr>
              <a:t>Microbial Leaching of Uranium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c\Documents\Bluetooth Folder\_20170303_082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5181057" cy="6437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4384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2FeS + H2O + 7 ½ O2                         Fe(SO4)3 + H2SO4</a:t>
            </a:r>
          </a:p>
          <a:p>
            <a:r>
              <a:rPr lang="en-IN" sz="2400" b="1" dirty="0" smtClean="0"/>
              <a:t>                                      T. </a:t>
            </a:r>
            <a:r>
              <a:rPr lang="en-IN" sz="2400" b="1" dirty="0" err="1" smtClean="0"/>
              <a:t>Ferroxidans</a:t>
            </a:r>
            <a:endParaRPr lang="en-IN" sz="2400" b="1" dirty="0" smtClean="0"/>
          </a:p>
          <a:p>
            <a:endParaRPr lang="en-IN" sz="2400" b="1" dirty="0" smtClean="0"/>
          </a:p>
          <a:p>
            <a:r>
              <a:rPr lang="en-IN" sz="2400" b="1" dirty="0" smtClean="0"/>
              <a:t>U</a:t>
            </a:r>
            <a:r>
              <a:rPr lang="en-IN" sz="2400" b="1" baseline="30000" dirty="0" smtClean="0"/>
              <a:t>4+</a:t>
            </a:r>
            <a:r>
              <a:rPr lang="en-IN" sz="2400" b="1" dirty="0" smtClean="0"/>
              <a:t>O2 + Fe(SO4)3                         U</a:t>
            </a:r>
            <a:r>
              <a:rPr lang="en-IN" sz="2400" b="1" baseline="30000" dirty="0" smtClean="0"/>
              <a:t>6+</a:t>
            </a:r>
            <a:r>
              <a:rPr lang="en-IN" sz="2400" b="1" dirty="0" smtClean="0"/>
              <a:t>O2SO4 + 2 FeSO4</a:t>
            </a:r>
          </a:p>
          <a:p>
            <a:r>
              <a:rPr lang="en-IN" sz="2400" b="1" dirty="0" smtClean="0"/>
              <a:t>                                Fe3+/H2SO4</a:t>
            </a:r>
            <a:endParaRPr lang="en-GB" sz="24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810000" y="26670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352800" y="37338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686800" cy="44958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There are two methods of monitoring the microbial quality of air.</a:t>
            </a:r>
          </a:p>
          <a:p>
            <a:pPr algn="l"/>
            <a:endParaRPr lang="en-GB" sz="3200" dirty="0" smtClean="0"/>
          </a:p>
          <a:p>
            <a:pPr algn="l">
              <a:buFont typeface="Wingdings" pitchFamily="2" charset="2"/>
              <a:buChar char="§"/>
            </a:pPr>
            <a:r>
              <a:rPr lang="en-GB" sz="3200" dirty="0" smtClean="0"/>
              <a:t> </a:t>
            </a:r>
            <a:r>
              <a:rPr lang="en-GB" sz="3200" dirty="0" smtClean="0">
                <a:solidFill>
                  <a:srgbClr val="FFC000"/>
                </a:solidFill>
                <a:latin typeface="Antique Olive" pitchFamily="34" charset="0"/>
              </a:rPr>
              <a:t>Passive monitoring- </a:t>
            </a:r>
            <a:r>
              <a:rPr lang="en-GB" sz="3200" dirty="0" smtClean="0">
                <a:latin typeface="Antique Olive" pitchFamily="34" charset="0"/>
              </a:rPr>
              <a:t>settling or sedimentation plate technique</a:t>
            </a:r>
          </a:p>
          <a:p>
            <a:pPr algn="l"/>
            <a:endParaRPr lang="en-GB" sz="3200" dirty="0" smtClean="0">
              <a:latin typeface="Antique Olive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GB" sz="3200" dirty="0" smtClean="0">
                <a:latin typeface="Antique Olive" pitchFamily="34" charset="0"/>
              </a:rPr>
              <a:t> </a:t>
            </a:r>
            <a:r>
              <a:rPr lang="en-GB" sz="3200" dirty="0" smtClean="0">
                <a:solidFill>
                  <a:srgbClr val="FFC000"/>
                </a:solidFill>
                <a:latin typeface="Antique Olive" pitchFamily="34" charset="0"/>
              </a:rPr>
              <a:t>Active sampling- </a:t>
            </a:r>
            <a:r>
              <a:rPr lang="en-GB" sz="3200" dirty="0" smtClean="0">
                <a:latin typeface="Antique Olive" pitchFamily="34" charset="0"/>
              </a:rPr>
              <a:t>Andersen air sampler</a:t>
            </a:r>
          </a:p>
          <a:p>
            <a:pPr algn="l"/>
            <a:endParaRPr lang="en-GB" sz="32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467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 smtClean="0"/>
              <a:t>Passive monitoring or </a:t>
            </a:r>
            <a:r>
              <a:rPr lang="en-GB" b="1" dirty="0" smtClean="0"/>
              <a:t>settle plate technique: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7467600" cy="3657600"/>
          </a:xfrm>
        </p:spPr>
        <p:txBody>
          <a:bodyPr/>
          <a:lstStyle/>
          <a:p>
            <a:r>
              <a:rPr lang="en-GB" dirty="0" smtClean="0"/>
              <a:t>dishes containing appropriate culture media</a:t>
            </a:r>
          </a:p>
          <a:p>
            <a:r>
              <a:rPr lang="en-GB" dirty="0" smtClean="0"/>
              <a:t>exposed to the air for a given period of time</a:t>
            </a:r>
          </a:p>
          <a:p>
            <a:r>
              <a:rPr lang="en-GB" dirty="0" smtClean="0"/>
              <a:t>incubated to allow visible colonies to develop and be counted.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6096000" cy="1143000"/>
          </a:xfrm>
        </p:spPr>
        <p:txBody>
          <a:bodyPr/>
          <a:lstStyle/>
          <a:p>
            <a:r>
              <a:rPr lang="en-GB" b="1" dirty="0" smtClean="0"/>
              <a:t>Passive monitoring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467600" cy="36115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Monitors viable microbes only,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Cannot sample specific volume of air so results are not quantitative ,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Vulnerable to contamination and interference by non air borne sources.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417638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 smtClean="0"/>
              <a:t>Active monitoring or </a:t>
            </a:r>
            <a:r>
              <a:rPr lang="en-GB" b="1" dirty="0" smtClean="0"/>
              <a:t>Andersen sampler: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of microbiological air sampler to physically draw a known volume of air over or through a particle collection device.</a:t>
            </a:r>
          </a:p>
          <a:p>
            <a:r>
              <a:rPr lang="en-GB" dirty="0" smtClean="0"/>
              <a:t>a multistage cascade sieve sampler</a:t>
            </a:r>
          </a:p>
          <a:p>
            <a:r>
              <a:rPr lang="en-GB" dirty="0" smtClean="0"/>
              <a:t>that uses perforated plates with progressively smaller holes at each stage, allowing particles to be separated according to size.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04800"/>
            <a:ext cx="8253750" cy="63246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air is drawn into sampling head by a pump and accelerated through a perforated plate. </a:t>
            </a:r>
          </a:p>
          <a:p>
            <a:pPr algn="l"/>
            <a:r>
              <a:rPr lang="en-GB" sz="2800" dirty="0" smtClean="0"/>
              <a:t>This produces laminar air flow onto the collection surface. </a:t>
            </a:r>
          </a:p>
          <a:p>
            <a:pPr algn="l"/>
            <a:endParaRPr lang="en-GB" sz="2800" dirty="0" smtClean="0"/>
          </a:p>
          <a:p>
            <a:pPr algn="l"/>
            <a:r>
              <a:rPr lang="en-GB" sz="2800" dirty="0" smtClean="0"/>
              <a:t>When a correct volume of air has been passed through the sampling head the agar plate(collection surface)can be removed and incubated directly without any further treatment.</a:t>
            </a:r>
          </a:p>
          <a:p>
            <a:pPr algn="l"/>
            <a:endParaRPr lang="en-GB" sz="2800" dirty="0" smtClean="0"/>
          </a:p>
          <a:p>
            <a:pPr algn="l"/>
            <a:r>
              <a:rPr lang="en-GB" sz="2800" dirty="0" smtClean="0"/>
              <a:t> After incubation counting the visible number of colonies gives direct quantitative estimate of the number of colony forming unites in the sampled air.</a:t>
            </a:r>
          </a:p>
          <a:p>
            <a:pPr algn="l"/>
            <a:endParaRPr lang="en-GB" sz="2800" dirty="0"/>
          </a:p>
        </p:txBody>
      </p:sp>
      <p:sp>
        <p:nvSpPr>
          <p:cNvPr id="4" name="Down Arrow 3"/>
          <p:cNvSpPr/>
          <p:nvPr/>
        </p:nvSpPr>
        <p:spPr>
          <a:xfrm>
            <a:off x="3962400" y="19050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4038600" y="43434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c\Documents\Bluetooth Folder\_20170302_221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37476"/>
            <a:ext cx="4038600" cy="6453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c\Desktop\fig10_3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1"/>
            <a:ext cx="8610600" cy="6892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c\Desktop\2010011906051890_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13" y="1152525"/>
            <a:ext cx="7191375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54</TotalTime>
  <Words>331</Words>
  <Application>Microsoft Office PowerPoint</Application>
  <PresentationFormat>On-screen Show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Microbial analysis of air</vt:lpstr>
      <vt:lpstr>Slide 2</vt:lpstr>
      <vt:lpstr>Passive monitoring or settle plate technique:</vt:lpstr>
      <vt:lpstr>Passive monitoring</vt:lpstr>
      <vt:lpstr>Active monitoring or Andersen sampler: </vt:lpstr>
      <vt:lpstr>Slide 6</vt:lpstr>
      <vt:lpstr>Slide 7</vt:lpstr>
      <vt:lpstr>Slide 8</vt:lpstr>
      <vt:lpstr>Slide 9</vt:lpstr>
      <vt:lpstr>Microbial Leaching </vt:lpstr>
      <vt:lpstr>Slide 11</vt:lpstr>
      <vt:lpstr>Slide 12</vt:lpstr>
      <vt:lpstr>Mechanism:  Direct Mechanism Indirect Mechanism</vt:lpstr>
      <vt:lpstr>Slide 14</vt:lpstr>
      <vt:lpstr>Microbial leaching of Copper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analysis of air</dc:title>
  <dc:creator>Abc</dc:creator>
  <cp:lastModifiedBy>Abc</cp:lastModifiedBy>
  <cp:revision>11</cp:revision>
  <dcterms:created xsi:type="dcterms:W3CDTF">2006-08-16T00:00:00Z</dcterms:created>
  <dcterms:modified xsi:type="dcterms:W3CDTF">2017-03-03T03:12:50Z</dcterms:modified>
</cp:coreProperties>
</file>