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157C7C0-1761-460D-8276-A640FF27121D}" type="datetimeFigureOut">
              <a:rPr lang="en-US" smtClean="0"/>
              <a:t>10/03/2019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568BCA0-C9A9-4211-86B9-D3885719C29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57C7C0-1761-460D-8276-A640FF27121D}" type="datetimeFigureOut">
              <a:rPr lang="en-US" smtClean="0"/>
              <a:t>10/03/2019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8BCA0-C9A9-4211-86B9-D3885719C2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57C7C0-1761-460D-8276-A640FF27121D}" type="datetimeFigureOut">
              <a:rPr lang="en-US" smtClean="0"/>
              <a:t>10/03/2019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8BCA0-C9A9-4211-86B9-D3885719C2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157C7C0-1761-460D-8276-A640FF27121D}" type="datetimeFigureOut">
              <a:rPr lang="en-US" smtClean="0"/>
              <a:t>10/03/2019</a:t>
            </a:fld>
            <a:endParaRPr lang="en-US"/>
          </a:p>
        </p:txBody>
      </p:sp>
      <p:sp>
        <p:nvSpPr>
          <p:cNvPr id="9" name="Slide Number Placeholder 8"/>
          <p:cNvSpPr>
            <a:spLocks noGrp="1"/>
          </p:cNvSpPr>
          <p:nvPr>
            <p:ph type="sldNum" sz="quarter" idx="15"/>
          </p:nvPr>
        </p:nvSpPr>
        <p:spPr/>
        <p:txBody>
          <a:bodyPr rtlCol="0"/>
          <a:lstStyle/>
          <a:p>
            <a:fld id="{1568BCA0-C9A9-4211-86B9-D3885719C29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157C7C0-1761-460D-8276-A640FF27121D}" type="datetimeFigureOut">
              <a:rPr lang="en-US" smtClean="0"/>
              <a:t>10/03/2019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568BCA0-C9A9-4211-86B9-D3885719C2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57C7C0-1761-460D-8276-A640FF27121D}" type="datetimeFigureOut">
              <a:rPr lang="en-US" smtClean="0"/>
              <a:t>10/03/2019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8BCA0-C9A9-4211-86B9-D3885719C29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157C7C0-1761-460D-8276-A640FF27121D}" type="datetimeFigureOut">
              <a:rPr lang="en-US" smtClean="0"/>
              <a:t>10/03/2019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8BCA0-C9A9-4211-86B9-D3885719C29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157C7C0-1761-460D-8276-A640FF27121D}" type="datetimeFigureOut">
              <a:rPr lang="en-US" smtClean="0"/>
              <a:t>10/03/2019</a:t>
            </a:fld>
            <a:endParaRPr lang="en-US"/>
          </a:p>
        </p:txBody>
      </p:sp>
      <p:sp>
        <p:nvSpPr>
          <p:cNvPr id="7" name="Slide Number Placeholder 6"/>
          <p:cNvSpPr>
            <a:spLocks noGrp="1"/>
          </p:cNvSpPr>
          <p:nvPr>
            <p:ph type="sldNum" sz="quarter" idx="11"/>
          </p:nvPr>
        </p:nvSpPr>
        <p:spPr/>
        <p:txBody>
          <a:bodyPr rtlCol="0"/>
          <a:lstStyle/>
          <a:p>
            <a:fld id="{1568BCA0-C9A9-4211-86B9-D3885719C29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7C7C0-1761-460D-8276-A640FF27121D}" type="datetimeFigureOut">
              <a:rPr lang="en-US" smtClean="0"/>
              <a:t>10/03/2019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8BCA0-C9A9-4211-86B9-D3885719C2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157C7C0-1761-460D-8276-A640FF27121D}" type="datetimeFigureOut">
              <a:rPr lang="en-US" smtClean="0"/>
              <a:t>10/03/2019</a:t>
            </a:fld>
            <a:endParaRPr lang="en-US"/>
          </a:p>
        </p:txBody>
      </p:sp>
      <p:sp>
        <p:nvSpPr>
          <p:cNvPr id="22" name="Slide Number Placeholder 21"/>
          <p:cNvSpPr>
            <a:spLocks noGrp="1"/>
          </p:cNvSpPr>
          <p:nvPr>
            <p:ph type="sldNum" sz="quarter" idx="15"/>
          </p:nvPr>
        </p:nvSpPr>
        <p:spPr/>
        <p:txBody>
          <a:bodyPr rtlCol="0"/>
          <a:lstStyle/>
          <a:p>
            <a:fld id="{1568BCA0-C9A9-4211-86B9-D3885719C29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157C7C0-1761-460D-8276-A640FF27121D}" type="datetimeFigureOut">
              <a:rPr lang="en-US" smtClean="0"/>
              <a:t>10/03/2019</a:t>
            </a:fld>
            <a:endParaRPr lang="en-US"/>
          </a:p>
        </p:txBody>
      </p:sp>
      <p:sp>
        <p:nvSpPr>
          <p:cNvPr id="18" name="Slide Number Placeholder 17"/>
          <p:cNvSpPr>
            <a:spLocks noGrp="1"/>
          </p:cNvSpPr>
          <p:nvPr>
            <p:ph type="sldNum" sz="quarter" idx="11"/>
          </p:nvPr>
        </p:nvSpPr>
        <p:spPr/>
        <p:txBody>
          <a:bodyPr rtlCol="0"/>
          <a:lstStyle/>
          <a:p>
            <a:fld id="{1568BCA0-C9A9-4211-86B9-D3885719C29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157C7C0-1761-460D-8276-A640FF27121D}" type="datetimeFigureOut">
              <a:rPr lang="en-US" smtClean="0"/>
              <a:t>10/03/2019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568BCA0-C9A9-4211-86B9-D3885719C2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33401"/>
            <a:ext cx="6324600" cy="1676399"/>
          </a:xfrm>
          <a:effectLst>
            <a:outerShdw blurRad="50800" dist="38100" dir="10800000" algn="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oAutofit/>
          </a:bodyPr>
          <a:lstStyle/>
          <a:p>
            <a:pPr algn="ctr"/>
            <a:r>
              <a:rPr lang="en-US" sz="4000" b="1"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Ethics and Hazards of Biotechnology</a:t>
            </a:r>
            <a:endParaRPr lang="en-IN" sz="4000" b="1"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3" name="Subtitle 2"/>
          <p:cNvSpPr>
            <a:spLocks noGrp="1"/>
          </p:cNvSpPr>
          <p:nvPr>
            <p:ph type="subTitle" idx="1"/>
          </p:nvPr>
        </p:nvSpPr>
        <p:spPr>
          <a:xfrm>
            <a:off x="2514600" y="2819400"/>
            <a:ext cx="5943600" cy="3048000"/>
          </a:xfrm>
          <a:effectLst>
            <a:glow rad="228600">
              <a:schemeClr val="accent4">
                <a:satMod val="175000"/>
                <a:alpha val="40000"/>
              </a:schemeClr>
            </a:glow>
            <a:outerShdw blurRad="50800" dist="25000" dir="5400000" rotWithShape="0">
              <a:srgbClr val="000000">
                <a:alpha val="40000"/>
              </a:srgbClr>
            </a:outerShdw>
          </a:effectLst>
        </p:spPr>
        <p:style>
          <a:lnRef idx="1">
            <a:schemeClr val="accent2"/>
          </a:lnRef>
          <a:fillRef idx="2">
            <a:schemeClr val="accent2"/>
          </a:fillRef>
          <a:effectRef idx="1">
            <a:schemeClr val="accent2"/>
          </a:effectRef>
          <a:fontRef idx="minor">
            <a:schemeClr val="dk1"/>
          </a:fontRef>
        </p:style>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u="sng" dirty="0" smtClean="0">
                <a:ln w="10160">
                  <a:solidFill>
                    <a:schemeClr val="accent1"/>
                  </a:solidFill>
                  <a:prstDash val="solid"/>
                </a:ln>
                <a:solidFill>
                  <a:srgbClr val="FF0000"/>
                </a:solidFill>
                <a:effectLst>
                  <a:outerShdw blurRad="38100" dist="32000" dir="5400000" algn="tl">
                    <a:srgbClr val="000000">
                      <a:alpha val="30000"/>
                    </a:srgbClr>
                  </a:outerShdw>
                </a:effectLst>
                <a:latin typeface="Times New Roman" pitchFamily="18" charset="0"/>
              </a:rPr>
              <a:t>Presented by</a:t>
            </a:r>
          </a:p>
          <a:p>
            <a:pPr algn="ctr"/>
            <a:endParaRPr lang="en-US" sz="2400" u="sng" dirty="0" smtClean="0">
              <a:ln w="10160">
                <a:solidFill>
                  <a:schemeClr val="accent1"/>
                </a:solidFill>
                <a:prstDash val="solid"/>
              </a:ln>
              <a:solidFill>
                <a:srgbClr val="FF0000"/>
              </a:solidFill>
              <a:effectLst>
                <a:outerShdw blurRad="38100" dist="32000" dir="5400000" algn="tl">
                  <a:srgbClr val="000000">
                    <a:alpha val="30000"/>
                  </a:srgbClr>
                </a:outerShdw>
              </a:effectLst>
              <a:latin typeface="Times New Roman" pitchFamily="18" charset="0"/>
            </a:endParaRPr>
          </a:p>
          <a:p>
            <a:pPr algn="ctr"/>
            <a:r>
              <a:rPr lang="en-US" sz="2800" u="sng" dirty="0" smtClean="0">
                <a:ln w="10160">
                  <a:solidFill>
                    <a:schemeClr val="accent1"/>
                  </a:solidFill>
                  <a:prstDash val="solid"/>
                </a:ln>
                <a:solidFill>
                  <a:srgbClr val="FF0000"/>
                </a:solidFill>
                <a:effectLst>
                  <a:outerShdw blurRad="38100" dist="32000" dir="5400000" algn="tl">
                    <a:srgbClr val="000000">
                      <a:alpha val="30000"/>
                    </a:srgbClr>
                  </a:outerShdw>
                </a:effectLst>
                <a:latin typeface="Times New Roman" pitchFamily="18" charset="0"/>
              </a:rPr>
              <a:t>Dr. Ms. Sandhya D. Tambekar </a:t>
            </a:r>
          </a:p>
          <a:p>
            <a:pPr algn="ctr"/>
            <a:r>
              <a:rPr lang="en-US" sz="2800" dirty="0" smtClean="0">
                <a:ln w="10160">
                  <a:solidFill>
                    <a:schemeClr val="accent1"/>
                  </a:solidFill>
                  <a:prstDash val="solid"/>
                </a:ln>
                <a:solidFill>
                  <a:srgbClr val="FF0000"/>
                </a:solidFill>
                <a:effectLst>
                  <a:outerShdw blurRad="38100" dist="32000" dir="5400000" algn="tl">
                    <a:srgbClr val="000000">
                      <a:alpha val="30000"/>
                    </a:srgbClr>
                  </a:outerShdw>
                </a:effectLst>
                <a:latin typeface="Times New Roman" pitchFamily="18" charset="0"/>
              </a:rPr>
              <a:t>Assistant Professor in Microbiology,</a:t>
            </a:r>
          </a:p>
          <a:p>
            <a:pPr algn="ctr"/>
            <a:r>
              <a:rPr lang="en-US" sz="2800" dirty="0" smtClean="0">
                <a:ln w="10160">
                  <a:solidFill>
                    <a:schemeClr val="accent1"/>
                  </a:solidFill>
                  <a:prstDash val="solid"/>
                </a:ln>
                <a:solidFill>
                  <a:srgbClr val="FF0000"/>
                </a:solidFill>
                <a:effectLst>
                  <a:outerShdw blurRad="38100" dist="32000" dir="5400000" algn="tl">
                    <a:srgbClr val="000000">
                      <a:alpha val="30000"/>
                    </a:srgbClr>
                  </a:outerShdw>
                </a:effectLst>
                <a:latin typeface="Times New Roman" pitchFamily="18" charset="0"/>
              </a:rPr>
              <a:t>Dhote Bandhu Science College, </a:t>
            </a:r>
          </a:p>
          <a:p>
            <a:pPr algn="ctr"/>
            <a:r>
              <a:rPr lang="en-US" sz="3200" dirty="0" smtClean="0">
                <a:ln w="10160">
                  <a:solidFill>
                    <a:schemeClr val="accent1"/>
                  </a:solidFill>
                  <a:prstDash val="solid"/>
                </a:ln>
                <a:solidFill>
                  <a:srgbClr val="FF0000"/>
                </a:solidFill>
                <a:effectLst>
                  <a:outerShdw blurRad="38100" dist="32000" dir="5400000" algn="tl">
                    <a:srgbClr val="000000">
                      <a:alpha val="30000"/>
                    </a:srgbClr>
                  </a:outerShdw>
                </a:effectLst>
                <a:latin typeface="Times New Roman" pitchFamily="18" charset="0"/>
              </a:rPr>
              <a:t>Gondia - 441614</a:t>
            </a:r>
          </a:p>
          <a:p>
            <a:endParaRPr lang="en-IN" sz="1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33400" y="1676400"/>
            <a:ext cx="8001000" cy="4893647"/>
          </a:xfrm>
          <a:prstGeom prst="rect">
            <a:avLst/>
          </a:prstGeom>
          <a:solidFill>
            <a:schemeClr val="bg2">
              <a:lumMod val="90000"/>
            </a:schemeClr>
          </a:solidFill>
          <a:ln w="9525">
            <a:noFill/>
            <a:miter lim="800000"/>
            <a:headEnd/>
            <a:tailEnd/>
          </a:ln>
          <a:effectLst>
            <a:glow rad="228600">
              <a:schemeClr val="accent2">
                <a:satMod val="175000"/>
                <a:alpha val="40000"/>
              </a:schemeClr>
            </a:glow>
          </a:effectLst>
        </p:spPr>
        <p:txBody>
          <a:bodyPr vert="horz" wrap="square" lIns="91440" tIns="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The applications of genetic engineering technology have already begun to give the results and several products are manufactured commercially. The applications of recombinant DNA technology can be broadly classified into five groups as under:</a:t>
            </a:r>
            <a:endParaRPr kumimoji="0" lang="en-US" sz="2000" b="1"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Medical applications which includes production of hormones, vaccines, interferon, enzymes, antibiotics and gene therapy</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Industrial applications which include designing of pharmaceuticals  and existing fermentation industries</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Environmental application includes the removal of toxic pollutants and creation of pollution free atmosphere</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Agricultural application include transgenic plants, stress free plants, transgenic animals, biofertilizers and Biopesticides</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Fundamental understanding of biological process includes gene structure, expression of genes, regulation of gene, chromosome mapping and cell differentiation.</a:t>
            </a:r>
            <a:endParaRPr kumimoji="0" lang="en-US" sz="20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7" name="Title 6"/>
          <p:cNvSpPr>
            <a:spLocks noGrp="1"/>
          </p:cNvSpPr>
          <p:nvPr>
            <p:ph type="title"/>
          </p:nvPr>
        </p:nvSpPr>
        <p:spPr>
          <a:xfrm>
            <a:off x="1524000" y="228600"/>
            <a:ext cx="5943600" cy="914400"/>
          </a:xfrm>
          <a:solidFill>
            <a:srgbClr val="FF0000"/>
          </a:solidFill>
          <a:effectLst>
            <a:glow rad="228600">
              <a:schemeClr val="accent3">
                <a:satMod val="175000"/>
                <a:alpha val="40000"/>
              </a:schemeClr>
            </a:glow>
          </a:effectLst>
        </p:spPr>
        <p:txBody>
          <a:bodyPr>
            <a:normAutofit fontScale="90000"/>
          </a:bodyPr>
          <a:lstStyle/>
          <a:p>
            <a:pPr lvl="0" algn="ctr"/>
            <a:r>
              <a:rPr lang="en-US" sz="3200" b="1" u="sng" cap="none" dirty="0" smtClean="0">
                <a:solidFill>
                  <a:schemeClr val="tx1"/>
                </a:solidFill>
                <a:latin typeface="Times New Roman" pitchFamily="18" charset="0"/>
                <a:ea typeface="Calibri" pitchFamily="34" charset="0"/>
                <a:cs typeface="Times New Roman" pitchFamily="18" charset="0"/>
              </a:rPr>
              <a:t/>
            </a:r>
            <a:br>
              <a:rPr lang="en-US" sz="3200" b="1" u="sng" cap="none" dirty="0" smtClean="0">
                <a:solidFill>
                  <a:schemeClr val="tx1"/>
                </a:solidFill>
                <a:latin typeface="Times New Roman" pitchFamily="18" charset="0"/>
                <a:ea typeface="Calibri" pitchFamily="34" charset="0"/>
                <a:cs typeface="Times New Roman" pitchFamily="18" charset="0"/>
              </a:rPr>
            </a:br>
            <a:r>
              <a:rPr lang="en-US" sz="3200" b="1" u="sng" cap="none" dirty="0" smtClean="0">
                <a:solidFill>
                  <a:schemeClr val="tx1"/>
                </a:solidFill>
                <a:latin typeface="Times New Roman" pitchFamily="18" charset="0"/>
                <a:ea typeface="Calibri" pitchFamily="34" charset="0"/>
                <a:cs typeface="Times New Roman" pitchFamily="18" charset="0"/>
              </a:rPr>
              <a:t/>
            </a:r>
            <a:br>
              <a:rPr lang="en-US" sz="3200" b="1" u="sng" cap="none" dirty="0" smtClean="0">
                <a:solidFill>
                  <a:schemeClr val="tx1"/>
                </a:solidFill>
                <a:latin typeface="Times New Roman" pitchFamily="18" charset="0"/>
                <a:ea typeface="Calibri" pitchFamily="34" charset="0"/>
                <a:cs typeface="Times New Roman" pitchFamily="18" charset="0"/>
              </a:rPr>
            </a:br>
            <a:r>
              <a:rPr lang="en-US" sz="3200" b="1" u="sng" cap="none" dirty="0" smtClean="0">
                <a:solidFill>
                  <a:schemeClr val="tx1"/>
                </a:solidFill>
                <a:latin typeface="Times New Roman" pitchFamily="18" charset="0"/>
                <a:ea typeface="Calibri" pitchFamily="34" charset="0"/>
                <a:cs typeface="Times New Roman" pitchFamily="18" charset="0"/>
              </a:rPr>
              <a:t/>
            </a:r>
            <a:br>
              <a:rPr lang="en-US" sz="3200" b="1" u="sng" cap="none" dirty="0" smtClean="0">
                <a:solidFill>
                  <a:schemeClr val="tx1"/>
                </a:solidFill>
                <a:latin typeface="Times New Roman" pitchFamily="18" charset="0"/>
                <a:ea typeface="Calibri" pitchFamily="34" charset="0"/>
                <a:cs typeface="Times New Roman" pitchFamily="18" charset="0"/>
              </a:rPr>
            </a:br>
            <a:r>
              <a:rPr lang="en-US" sz="3200" b="1" u="sng" cap="none" dirty="0" smtClean="0">
                <a:solidFill>
                  <a:schemeClr val="tx1"/>
                </a:solidFill>
                <a:latin typeface="Times New Roman" pitchFamily="18" charset="0"/>
                <a:ea typeface="Calibri" pitchFamily="34" charset="0"/>
                <a:cs typeface="Times New Roman" pitchFamily="18" charset="0"/>
              </a:rPr>
              <a:t/>
            </a:r>
            <a:br>
              <a:rPr lang="en-US" sz="3200" b="1" u="sng" cap="none" dirty="0" smtClean="0">
                <a:solidFill>
                  <a:schemeClr val="tx1"/>
                </a:solidFill>
                <a:latin typeface="Times New Roman" pitchFamily="18" charset="0"/>
                <a:ea typeface="Calibri" pitchFamily="34" charset="0"/>
                <a:cs typeface="Times New Roman" pitchFamily="18" charset="0"/>
              </a:rPr>
            </a:br>
            <a:r>
              <a:rPr lang="en-US" sz="3200" b="1" u="sng" cap="none" dirty="0" smtClean="0">
                <a:solidFill>
                  <a:schemeClr val="bg2">
                    <a:lumMod val="75000"/>
                  </a:schemeClr>
                </a:solidFill>
                <a:latin typeface="Times New Roman" pitchFamily="18" charset="0"/>
                <a:ea typeface="Calibri" pitchFamily="34" charset="0"/>
                <a:cs typeface="Times New Roman" pitchFamily="18" charset="0"/>
              </a:rPr>
              <a:t>Ethics </a:t>
            </a:r>
            <a:r>
              <a:rPr lang="en-US" sz="3200" b="1" u="sng" cap="none" dirty="0" smtClean="0">
                <a:solidFill>
                  <a:schemeClr val="bg2">
                    <a:lumMod val="75000"/>
                  </a:schemeClr>
                </a:solidFill>
                <a:latin typeface="Times New Roman" pitchFamily="18" charset="0"/>
                <a:ea typeface="Calibri" pitchFamily="34" charset="0"/>
                <a:cs typeface="Times New Roman" pitchFamily="18" charset="0"/>
              </a:rPr>
              <a:t>of Biotechnology</a:t>
            </a:r>
            <a:r>
              <a:rPr lang="en-US" sz="3200" b="1" cap="none" dirty="0" smtClean="0">
                <a:solidFill>
                  <a:schemeClr val="bg2">
                    <a:lumMod val="75000"/>
                  </a:schemeClr>
                </a:solidFill>
                <a:latin typeface="Times New Roman" pitchFamily="18" charset="0"/>
                <a:cs typeface="Times New Roman" pitchFamily="18" charset="0"/>
              </a:rPr>
              <a:t/>
            </a:r>
            <a:br>
              <a:rPr lang="en-US" sz="3200" b="1" cap="none" dirty="0" smtClean="0">
                <a:solidFill>
                  <a:schemeClr val="bg2">
                    <a:lumMod val="75000"/>
                  </a:schemeClr>
                </a:solidFill>
                <a:latin typeface="Times New Roman" pitchFamily="18" charset="0"/>
                <a:cs typeface="Times New Roman" pitchFamily="18" charset="0"/>
              </a:rPr>
            </a:br>
            <a:endParaRPr lang="en-US" dirty="0">
              <a:solidFill>
                <a:schemeClr val="bg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3400" y="2209800"/>
            <a:ext cx="7315200" cy="4154984"/>
          </a:xfrm>
          <a:prstGeom prst="rect">
            <a:avLst/>
          </a:prstGeom>
          <a:solidFill>
            <a:schemeClr val="bg2">
              <a:lumMod val="90000"/>
            </a:schemeClr>
          </a:solidFill>
          <a:ln w="9525">
            <a:solidFill>
              <a:srgbClr val="FF0000"/>
            </a:solidFill>
            <a:miter lim="800000"/>
            <a:headEnd/>
            <a:tailEnd/>
          </a:ln>
          <a:effectLst>
            <a:glow rad="228600">
              <a:schemeClr val="accent3">
                <a:satMod val="175000"/>
                <a:alpha val="40000"/>
              </a:schemeClr>
            </a:glow>
          </a:effectLst>
          <a:scene3d>
            <a:camera prst="orthographicFront"/>
            <a:lightRig rig="threePt" dir="t"/>
          </a:scene3d>
          <a:sp3d>
            <a:bevelT prst="angle"/>
          </a:sp3d>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Genetic engineering may create dangerous new forms of life either accidently or intestinally. A normal microorganism may acquire harmful characters as a result of insertion of foreign gene.</a:t>
            </a:r>
            <a:endParaRPr kumimoji="0" lang="en-US" sz="2000" b="1"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Examples:</a:t>
            </a:r>
            <a:endParaRPr kumimoji="0" lang="en-US" sz="2000" b="1" i="0" u="none" strike="noStrike" cap="none" normalizeH="0" baseline="0" dirty="0" smtClean="0">
              <a:ln>
                <a:noFill/>
              </a:ln>
              <a:solidFill>
                <a:srgbClr val="7030A0"/>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If non pathogen is converted into pathogen due to genetic manipulation and escape from the laboratory may cause havoc in the society.</a:t>
            </a:r>
            <a:endParaRPr kumimoji="0" lang="en-US" sz="2000" b="1" i="0" u="none" strike="noStrike" cap="none" normalizeH="0" baseline="0" dirty="0" smtClean="0">
              <a:ln>
                <a:noFill/>
              </a:ln>
              <a:solidFill>
                <a:srgbClr val="7030A0"/>
              </a:solidFill>
              <a:effectLst/>
              <a:latin typeface="Times New Roman" pitchFamily="18"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1"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Streptococcus</a:t>
            </a: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is a</a:t>
            </a:r>
            <a:r>
              <a:rPr kumimoji="0" lang="en-US" sz="2000" b="1" i="0" u="none" strike="noStrike" cap="none" normalizeH="0" dirty="0" smtClean="0">
                <a:ln>
                  <a:noFill/>
                </a:ln>
                <a:solidFill>
                  <a:srgbClr val="7030A0"/>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bacterial pathogen responsible for rheumatic fever, scarlet fever, sore throat and kidney diseases. It never acquires penicillin resistance in nature. If penicillin resistance gene by chance enters in streptococci, the penicillin will totally ineffective against the pathogen</a:t>
            </a:r>
            <a:r>
              <a:rPr kumimoji="0" lang="en-US" sz="2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a:t>
            </a:r>
            <a:endParaRPr kumimoji="0" lang="en-US" sz="2400" b="1" i="0" u="none" strike="noStrike" cap="none" normalizeH="0" baseline="0" dirty="0" smtClean="0">
              <a:ln>
                <a:noFill/>
              </a:ln>
              <a:solidFill>
                <a:srgbClr val="7030A0"/>
              </a:solidFill>
              <a:effectLst/>
              <a:latin typeface="Times New Roman" pitchFamily="18" charset="0"/>
              <a:cs typeface="Times New Roman" pitchFamily="18" charset="0"/>
            </a:endParaRPr>
          </a:p>
        </p:txBody>
      </p:sp>
      <p:sp>
        <p:nvSpPr>
          <p:cNvPr id="5" name="Title 4"/>
          <p:cNvSpPr>
            <a:spLocks noGrp="1"/>
          </p:cNvSpPr>
          <p:nvPr>
            <p:ph type="title"/>
          </p:nvPr>
        </p:nvSpPr>
        <p:spPr>
          <a:xfrm>
            <a:off x="533400" y="457200"/>
            <a:ext cx="7315200" cy="1143000"/>
          </a:xfrm>
          <a:solidFill>
            <a:srgbClr val="FF0000"/>
          </a:solidFill>
          <a:effectLst>
            <a:glow rad="228600">
              <a:schemeClr val="accent4">
                <a:satMod val="175000"/>
                <a:alpha val="40000"/>
              </a:schemeClr>
            </a:glow>
            <a:reflection blurRad="6350" stA="52000" endA="300" endPos="35000" dir="5400000" sy="-100000" algn="bl" rotWithShape="0"/>
          </a:effectLst>
        </p:spPr>
        <p:txBody>
          <a:bodyPr/>
          <a:lstStyle/>
          <a:p>
            <a:pPr lvl="0" algn="ctr"/>
            <a:r>
              <a:rPr lang="en-US" sz="3200" b="1" u="sng" cap="none" dirty="0" smtClean="0">
                <a:solidFill>
                  <a:schemeClr val="bg2">
                    <a:lumMod val="75000"/>
                  </a:schemeClr>
                </a:solidFill>
                <a:latin typeface="Times New Roman" pitchFamily="18" charset="0"/>
                <a:ea typeface="Calibri" pitchFamily="34" charset="0"/>
                <a:cs typeface="Times New Roman" pitchFamily="18" charset="0"/>
              </a:rPr>
              <a:t>Hazards of Biotechnology</a:t>
            </a:r>
            <a:r>
              <a:rPr lang="en-US" sz="3200" cap="none" dirty="0" smtClean="0">
                <a:solidFill>
                  <a:schemeClr val="bg2">
                    <a:lumMod val="75000"/>
                  </a:schemeClr>
                </a:solidFill>
                <a:latin typeface="Times New Roman" pitchFamily="18" charset="0"/>
                <a:ea typeface="Calibri" pitchFamily="34" charset="0"/>
                <a:cs typeface="Times New Roman" pitchFamily="18" charset="0"/>
              </a:rPr>
              <a:t> </a:t>
            </a:r>
            <a:r>
              <a:rPr lang="en-US" sz="3200" cap="none" dirty="0" smtClean="0">
                <a:solidFill>
                  <a:schemeClr val="bg2">
                    <a:lumMod val="75000"/>
                  </a:schemeClr>
                </a:solidFill>
                <a:latin typeface="Times New Roman" pitchFamily="18" charset="0"/>
                <a:cs typeface="Times New Roman" pitchFamily="18" charset="0"/>
              </a:rPr>
              <a:t/>
            </a:r>
            <a:br>
              <a:rPr lang="en-US" sz="3200" cap="none" dirty="0" smtClean="0">
                <a:solidFill>
                  <a:schemeClr val="bg2">
                    <a:lumMod val="75000"/>
                  </a:schemeClr>
                </a:solidFill>
                <a:latin typeface="Times New Roman" pitchFamily="18" charset="0"/>
                <a:cs typeface="Times New Roman" pitchFamily="18" charset="0"/>
              </a:rPr>
            </a:br>
            <a:endParaRPr lang="en-US" dirty="0">
              <a:solidFill>
                <a:schemeClr val="bg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304801"/>
            <a:ext cx="7924800" cy="6247864"/>
          </a:xfrm>
          <a:prstGeom prst="rect">
            <a:avLst/>
          </a:prstGeom>
          <a:solidFill>
            <a:schemeClr val="bg2">
              <a:lumMod val="90000"/>
            </a:schemeClr>
          </a:solidFill>
          <a:ln w="9525">
            <a:solidFill>
              <a:srgbClr val="FF0000"/>
            </a:solidFill>
            <a:miter lim="800000"/>
            <a:headEnd/>
            <a:tailEnd/>
          </a:ln>
          <a:effectLst>
            <a:glow rad="228600">
              <a:schemeClr val="accent2">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Currently there is great scientific controversy going on whether recombinant DNA experiments should be permitted or not. The arguments against recombinant DNA technologies are under:</a:t>
            </a:r>
            <a:endParaRPr kumimoji="0" lang="en-US" sz="1100" b="1"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Escape of genetically modified microorganisms through drainage, laboratory glassware and laboratory personnel may results in the spread of new types of diseases.</a:t>
            </a:r>
            <a:endParaRPr kumimoji="0" lang="en-US" sz="1100" b="1"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The microorganisms with the recombinant DNA may escape from the laboratory and enter in the environment. These microorganisms will pollute the atmosphere and various consequences will be face by the people.</a:t>
            </a:r>
            <a:endParaRPr kumimoji="0" lang="en-US" sz="1100" b="1"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These experiment interferes with the natural evolutionary process and lead to breakdown of natural barrier between prokaryotes and eukaryotes.</a:t>
            </a:r>
            <a:endParaRPr kumimoji="0" lang="en-US" sz="1100" b="1"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The genetic engineering is unnecessary and many of its anticipated results could be achieve by others, less dangerous technique.</a:t>
            </a:r>
            <a:endParaRPr kumimoji="0" lang="en-US" sz="1100" b="1" i="0" u="none" strike="noStrike" cap="none" normalizeH="0" baseline="0" dirty="0" smtClean="0">
              <a:ln>
                <a:noFill/>
              </a:ln>
              <a:solidFill>
                <a:srgbClr val="FF0000"/>
              </a:solidFill>
              <a:effectLst/>
              <a:latin typeface="Times New Roman" pitchFamily="18" charset="0"/>
              <a:cs typeface="Times New Roman"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There is a danger that genetic engineering techniques will be useful for biological warfare. Diseases carrying microorganisms could be use against the enemy either in an undeclared, silent warfare or in organized warfare. They could also be employed in terrorist activity.</a:t>
            </a:r>
            <a:endParaRPr kumimoji="0" lang="en-US" sz="32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TotalTime>
  <Words>420</Words>
  <Application>Microsoft Office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Ethics and Hazards of Biotechnology</vt:lpstr>
      <vt:lpstr>    Ethics of Biotechnology </vt:lpstr>
      <vt:lpstr>Hazards of Biotechnology  </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csp</dc:creator>
  <cp:lastModifiedBy>csp</cp:lastModifiedBy>
  <cp:revision>8</cp:revision>
  <dcterms:created xsi:type="dcterms:W3CDTF">2019-03-10T14:55:27Z</dcterms:created>
  <dcterms:modified xsi:type="dcterms:W3CDTF">2019-03-10T15:14:53Z</dcterms:modified>
</cp:coreProperties>
</file>