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8" r:id="rId17"/>
    <p:sldId id="263" r:id="rId18"/>
    <p:sldId id="264" r:id="rId19"/>
    <p:sldId id="265" r:id="rId20"/>
    <p:sldId id="266" r:id="rId21"/>
    <p:sldId id="267" r:id="rId22"/>
    <p:sldId id="269" r:id="rId23"/>
    <p:sldId id="270" r:id="rId24"/>
    <p:sldId id="271" r:id="rId25"/>
    <p:sldId id="272" r:id="rId26"/>
    <p:sldId id="286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19/03/2020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19/03/2020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0"/>
            <a:ext cx="8077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/>
              <a:t>Sewage</a:t>
            </a:r>
          </a:p>
          <a:p>
            <a:pPr algn="ctr"/>
            <a:endParaRPr lang="en-IN" sz="2400" b="1" dirty="0" smtClean="0"/>
          </a:p>
          <a:p>
            <a:r>
              <a:rPr lang="en-IN" sz="2400" b="1" dirty="0" smtClean="0">
                <a:solidFill>
                  <a:srgbClr val="FFFF00"/>
                </a:solidFill>
              </a:rPr>
              <a:t>Definition:</a:t>
            </a:r>
            <a:r>
              <a:rPr lang="en-IN" sz="2400" b="1" dirty="0" smtClean="0"/>
              <a:t> Used water supply of a community/ waste water</a:t>
            </a:r>
          </a:p>
          <a:p>
            <a:endParaRPr lang="en-IN" sz="2400" b="1" dirty="0" smtClean="0"/>
          </a:p>
          <a:p>
            <a:r>
              <a:rPr lang="en-IN" sz="2400" b="1" dirty="0" smtClean="0">
                <a:solidFill>
                  <a:srgbClr val="FFFF00"/>
                </a:solidFill>
              </a:rPr>
              <a:t>Types:</a:t>
            </a:r>
          </a:p>
          <a:p>
            <a:pPr lvl="0">
              <a:buFont typeface="Arial" pitchFamily="34" charset="0"/>
              <a:buChar char="•"/>
            </a:pPr>
            <a:r>
              <a:rPr lang="en-US" sz="2400" b="1" dirty="0" smtClean="0"/>
              <a:t>Domestic sewage</a:t>
            </a:r>
            <a:endParaRPr lang="en-GB" sz="2400" b="1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b="1" dirty="0" smtClean="0"/>
              <a:t>Industrial sewage</a:t>
            </a:r>
            <a:endParaRPr lang="en-GB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Storm sewage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Characteristics: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Physical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Chemical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Biological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r>
              <a:rPr lang="en-US" sz="2400" b="1" dirty="0" smtClean="0">
                <a:solidFill>
                  <a:srgbClr val="FFFF00"/>
                </a:solidFill>
              </a:rPr>
              <a:t>Composition:</a:t>
            </a:r>
            <a:endParaRPr lang="en-IN" sz="2400" b="1" dirty="0" smtClean="0">
              <a:solidFill>
                <a:srgbClr val="FFFF00"/>
              </a:solidFill>
            </a:endParaRPr>
          </a:p>
          <a:p>
            <a:endParaRPr lang="en-GB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BOD</a:t>
            </a:r>
            <a:r>
              <a:rPr lang="en-IN" baseline="-25000" dirty="0" smtClean="0"/>
              <a:t>5</a:t>
            </a:r>
            <a:r>
              <a:rPr lang="en-IN" dirty="0" smtClean="0"/>
              <a:t>: 5 days at 20</a:t>
            </a:r>
            <a:r>
              <a:rPr lang="en-IN" baseline="30000" dirty="0" smtClean="0"/>
              <a:t>0</a:t>
            </a:r>
            <a:r>
              <a:rPr lang="en-IN" dirty="0" smtClean="0"/>
              <a:t>C</a:t>
            </a:r>
          </a:p>
          <a:p>
            <a:r>
              <a:rPr lang="en-IN" dirty="0" smtClean="0"/>
              <a:t>BOD</a:t>
            </a:r>
            <a:r>
              <a:rPr lang="en-IN" baseline="-25000" dirty="0" smtClean="0"/>
              <a:t>3 </a:t>
            </a:r>
            <a:r>
              <a:rPr lang="en-IN" dirty="0" smtClean="0"/>
              <a:t>: 3 days at 27</a:t>
            </a:r>
            <a:r>
              <a:rPr lang="en-IN" baseline="30000" dirty="0" smtClean="0"/>
              <a:t>0</a:t>
            </a:r>
            <a:r>
              <a:rPr lang="en-IN" dirty="0" smtClean="0"/>
              <a:t>C</a:t>
            </a:r>
          </a:p>
          <a:p>
            <a:pPr>
              <a:buNone/>
            </a:pP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Uses of BOD:</a:t>
            </a:r>
          </a:p>
          <a:p>
            <a:r>
              <a:rPr lang="en-IN" dirty="0" smtClean="0"/>
              <a:t>Determination of </a:t>
            </a:r>
            <a:r>
              <a:rPr lang="en-US" dirty="0" smtClean="0"/>
              <a:t>approximate quantity of oxygen required to react with organic matter</a:t>
            </a:r>
          </a:p>
          <a:p>
            <a:r>
              <a:rPr lang="en-US" dirty="0" smtClean="0"/>
              <a:t>the sizing of the wastewater treatment works</a:t>
            </a:r>
          </a:p>
          <a:p>
            <a:r>
              <a:rPr lang="en-US" dirty="0" smtClean="0"/>
              <a:t>to measure the efficiency of some treatment processes.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Formula for calculation of BOD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 is calculated as:</a:t>
            </a:r>
            <a:endParaRPr lang="en-GB" dirty="0" smtClean="0"/>
          </a:p>
          <a:p>
            <a:pPr>
              <a:buNone/>
            </a:pPr>
            <a:r>
              <a:rPr lang="en-US" sz="4400" b="1" dirty="0" smtClean="0"/>
              <a:t>BOD (mg/l) = (D1 - D2) / P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r>
              <a:rPr lang="en-US" dirty="0" smtClean="0"/>
              <a:t>where D1 = initial DO (mg/l), D2 = final DO (mg/l), and P = fraction of wastewater per total volume of dilution water and wastewater.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Chemical Oxygen Demand (COD):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COD gives the measure of the oxygen required for chemical oxidation. It does not differentiate between biological </a:t>
            </a:r>
            <a:r>
              <a:rPr lang="en-GB" dirty="0" err="1" smtClean="0"/>
              <a:t>oxidisable</a:t>
            </a:r>
            <a:r>
              <a:rPr lang="en-GB" dirty="0" smtClean="0"/>
              <a:t> and non-</a:t>
            </a:r>
            <a:r>
              <a:rPr lang="en-GB" dirty="0" err="1" smtClean="0"/>
              <a:t>oxidisable</a:t>
            </a:r>
            <a:r>
              <a:rPr lang="en-GB" dirty="0" smtClean="0"/>
              <a:t> material.</a:t>
            </a:r>
          </a:p>
          <a:p>
            <a:r>
              <a:rPr lang="en-IN" b="1" dirty="0" smtClean="0">
                <a:solidFill>
                  <a:srgbClr val="00B050"/>
                </a:solidFill>
              </a:rPr>
              <a:t>Oxygen Consumed ~ Decomposable + Non decomposable Organic matter</a:t>
            </a:r>
          </a:p>
          <a:p>
            <a:r>
              <a:rPr lang="en-IN" dirty="0" smtClean="0"/>
              <a:t>Requires 3 hours</a:t>
            </a:r>
          </a:p>
          <a:p>
            <a:r>
              <a:rPr lang="en-IN" dirty="0" smtClean="0"/>
              <a:t>Range of raw sewage: 200- 700 mg/L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8686800" cy="54102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60000"/>
              </a:lnSpc>
              <a:buNone/>
            </a:pPr>
            <a:r>
              <a:rPr lang="en-GB" dirty="0" smtClean="0"/>
              <a:t>chemical oxidants (potassium dichromate (K2Cr2O7) or potassium permanganate(KMnO4)</a:t>
            </a:r>
          </a:p>
          <a:p>
            <a:pPr algn="ctr">
              <a:lnSpc>
                <a:spcPct val="160000"/>
              </a:lnSpc>
              <a:buNone/>
            </a:pPr>
            <a:r>
              <a:rPr lang="en-GB" sz="4000" b="1" dirty="0" smtClean="0"/>
              <a:t> +</a:t>
            </a:r>
            <a:endParaRPr lang="en-GB" dirty="0" smtClean="0"/>
          </a:p>
          <a:p>
            <a:pPr algn="ctr">
              <a:lnSpc>
                <a:spcPct val="160000"/>
              </a:lnSpc>
              <a:buNone/>
            </a:pPr>
            <a:r>
              <a:rPr lang="en-GB" dirty="0" smtClean="0"/>
              <a:t>organic matter of water </a:t>
            </a:r>
          </a:p>
          <a:p>
            <a:pPr algn="ctr">
              <a:lnSpc>
                <a:spcPct val="160000"/>
              </a:lnSpc>
              <a:buNone/>
            </a:pPr>
            <a:r>
              <a:rPr lang="en-IN" dirty="0" smtClean="0"/>
              <a:t>Oxidation of organic matter</a:t>
            </a:r>
          </a:p>
          <a:p>
            <a:pPr algn="ctr">
              <a:lnSpc>
                <a:spcPct val="160000"/>
              </a:lnSpc>
              <a:buNone/>
            </a:pPr>
            <a:r>
              <a:rPr lang="en-IN" dirty="0" smtClean="0"/>
              <a:t>Excess Oxygen + KI    </a:t>
            </a:r>
            <a:r>
              <a:rPr lang="en-IN" dirty="0" smtClean="0">
                <a:sym typeface="Wingdings" pitchFamily="2" charset="2"/>
              </a:rPr>
              <a:t>--&gt;</a:t>
            </a:r>
            <a:r>
              <a:rPr lang="en-IN" dirty="0" smtClean="0"/>
              <a:t>I2</a:t>
            </a:r>
          </a:p>
          <a:p>
            <a:pPr algn="ctr">
              <a:lnSpc>
                <a:spcPct val="160000"/>
              </a:lnSpc>
              <a:buNone/>
            </a:pPr>
            <a:r>
              <a:rPr lang="en-IN" dirty="0" smtClean="0"/>
              <a:t>Titrated using sodium </a:t>
            </a:r>
            <a:r>
              <a:rPr lang="en-IN" dirty="0" err="1" smtClean="0"/>
              <a:t>thiosulphate</a:t>
            </a:r>
            <a:r>
              <a:rPr lang="en-IN" dirty="0" smtClean="0"/>
              <a:t> and COD is estimated</a:t>
            </a:r>
            <a:endParaRPr lang="en-GB" dirty="0" smtClean="0"/>
          </a:p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495800" y="4343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4496594" y="4952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496594" y="5638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8800" b="1" dirty="0" smtClean="0"/>
              <a:t>COD&gt; BOD</a:t>
            </a:r>
          </a:p>
          <a:p>
            <a:pPr algn="ctr">
              <a:buNone/>
            </a:pPr>
            <a:r>
              <a:rPr lang="en-IN" sz="8800" b="1" dirty="0" smtClean="0"/>
              <a:t>Always</a:t>
            </a:r>
            <a:endParaRPr lang="en-GB" sz="8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900" dirty="0" smtClean="0"/>
              <a:t>Theoretical </a:t>
            </a:r>
            <a:r>
              <a:rPr lang="en-GB" sz="3900" dirty="0" smtClean="0"/>
              <a:t>Oxygen Demand (</a:t>
            </a:r>
            <a:r>
              <a:rPr lang="en-GB" sz="3900" dirty="0" err="1" smtClean="0"/>
              <a:t>ThOD</a:t>
            </a:r>
            <a:r>
              <a:rPr lang="en-GB" sz="3900" dirty="0" smtClean="0"/>
              <a:t>):</a:t>
            </a:r>
            <a:endParaRPr lang="en-GB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177809"/>
          </a:xfrm>
        </p:spPr>
        <p:txBody>
          <a:bodyPr/>
          <a:lstStyle/>
          <a:p>
            <a:r>
              <a:rPr lang="en-GB" dirty="0" smtClean="0"/>
              <a:t>If the chemical formula of the organic matter existing in the WW is known the </a:t>
            </a:r>
            <a:r>
              <a:rPr lang="en-GB" dirty="0" err="1" smtClean="0"/>
              <a:t>ThOD</a:t>
            </a:r>
            <a:r>
              <a:rPr lang="en-GB" dirty="0" smtClean="0"/>
              <a:t> may be computed as the amount of oxygen needed to oxidize the organic carbon to carbon dioxide and a other end products.</a:t>
            </a:r>
          </a:p>
          <a:p>
            <a:r>
              <a:rPr lang="en-IN" dirty="0" smtClean="0"/>
              <a:t>C</a:t>
            </a:r>
            <a:r>
              <a:rPr lang="en-IN" baseline="-25000" dirty="0" smtClean="0"/>
              <a:t>6</a:t>
            </a:r>
            <a:r>
              <a:rPr lang="en-IN" dirty="0" smtClean="0"/>
              <a:t>H12O</a:t>
            </a:r>
            <a:r>
              <a:rPr lang="en-IN" baseline="-25000" dirty="0" smtClean="0"/>
              <a:t>6</a:t>
            </a:r>
            <a:r>
              <a:rPr lang="en-IN" dirty="0" smtClean="0"/>
              <a:t>+ 6O2            6CO2+6H2O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5257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Waste water treatment: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Preliminary Treatment: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The aim of preliminary treatment processes is to remove large and/or heavy debris which would otherwise interfere with subsequent unit processes or damage pumps and other mechanical equipment in the treatment works. Involves:</a:t>
            </a:r>
          </a:p>
          <a:p>
            <a:pPr>
              <a:buNone/>
            </a:pPr>
            <a:r>
              <a:rPr lang="en-US" b="1" dirty="0" smtClean="0"/>
              <a:t>                  Screening</a:t>
            </a:r>
            <a:endParaRPr lang="en-GB" dirty="0" smtClean="0"/>
          </a:p>
          <a:p>
            <a:pPr>
              <a:buNone/>
            </a:pPr>
            <a:r>
              <a:rPr lang="en-US" b="1" dirty="0" smtClean="0"/>
              <a:t>                  Grit Removal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Waste water treatment</a:t>
            </a:r>
            <a:endParaRPr lang="en-GB" dirty="0"/>
          </a:p>
        </p:txBody>
      </p:sp>
      <p:pic>
        <p:nvPicPr>
          <p:cNvPr id="1026" name="Picture 2" descr="C:\Users\Abc\Documents\Bluetooth Folder\IMG_20170301_232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28800"/>
            <a:ext cx="9144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Primary Treatment: </a:t>
            </a:r>
            <a:r>
              <a:rPr lang="en-IN" dirty="0" smtClean="0">
                <a:solidFill>
                  <a:schemeClr val="bg1"/>
                </a:solidFill>
              </a:rPr>
              <a:t>Sedimentation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Septic tank</a:t>
            </a:r>
            <a:r>
              <a:rPr lang="en-US" dirty="0" smtClean="0"/>
              <a:t>:</a:t>
            </a:r>
          </a:p>
          <a:p>
            <a:r>
              <a:rPr lang="en-US" dirty="0" smtClean="0"/>
              <a:t>Sewage enters the septic tank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US" dirty="0" smtClean="0"/>
              <a:t>Sedimentation from the upper portion permitting a liquid with fewer suspended solids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US" dirty="0" err="1" smtClean="0"/>
              <a:t>Sedimented</a:t>
            </a:r>
            <a:r>
              <a:rPr lang="en-US" dirty="0" smtClean="0"/>
              <a:t> suspended solids are discharged from the tank and subject to degradation by anaerobic bacteria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US" dirty="0" smtClean="0"/>
              <a:t>Effluent from the septic tank is distributed under the soil surface through the disposal field</a:t>
            </a:r>
            <a:endParaRPr lang="en-GB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277394" y="2818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277394" y="3885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277394" y="5333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Septic Tank</a:t>
            </a:r>
            <a:endParaRPr lang="en-GB" dirty="0"/>
          </a:p>
        </p:txBody>
      </p:sp>
      <p:pic>
        <p:nvPicPr>
          <p:cNvPr id="3074" name="Picture 2" descr="C:\Users\Abc\Documents\Bluetooth Folder\_20170301_233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31380" t="67340" r="23245" b="18067"/>
          <a:stretch>
            <a:fillRect/>
          </a:stretch>
        </p:blipFill>
        <p:spPr bwMode="auto">
          <a:xfrm>
            <a:off x="914400" y="990600"/>
            <a:ext cx="7696200" cy="5324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Imhoff</a:t>
            </a:r>
            <a:r>
              <a:rPr lang="en-IN" dirty="0" smtClean="0"/>
              <a:t> Tank:</a:t>
            </a:r>
            <a:endParaRPr lang="en-GB" dirty="0"/>
          </a:p>
        </p:txBody>
      </p:sp>
      <p:pic>
        <p:nvPicPr>
          <p:cNvPr id="4098" name="Picture 2" descr="C:\Users\Abc\Documents\Bluetooth Folder\_20170301_233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687" y="1774825"/>
            <a:ext cx="6542720" cy="485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Secondary Treatment: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8991600" cy="4625609"/>
          </a:xfrm>
        </p:spPr>
        <p:txBody>
          <a:bodyPr/>
          <a:lstStyle/>
          <a:p>
            <a:r>
              <a:rPr lang="en-IN" b="1" dirty="0" smtClean="0"/>
              <a:t>Primary aim is removal of dissolved/suspended organic matter biologically</a:t>
            </a:r>
          </a:p>
          <a:p>
            <a:r>
              <a:rPr lang="en-IN" b="1" dirty="0" smtClean="0"/>
              <a:t>Two types: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Fixed film / attached growth’ digestion</a:t>
            </a:r>
          </a:p>
          <a:p>
            <a:pPr>
              <a:buNone/>
            </a:pPr>
            <a:r>
              <a:rPr lang="en-US" dirty="0" smtClean="0"/>
              <a:t>Ex: trickling filter, rotary biological contractors, fluidized bed reactors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Dispersed growth digestion</a:t>
            </a:r>
          </a:p>
          <a:p>
            <a:pPr>
              <a:buNone/>
            </a:pPr>
            <a:r>
              <a:rPr lang="en-US" dirty="0" smtClean="0"/>
              <a:t>Ex: stabilization ponds, activated sludge, aerated lagoons</a:t>
            </a:r>
            <a:endParaRPr lang="en-GB" dirty="0" smtClean="0"/>
          </a:p>
          <a:p>
            <a:pPr>
              <a:buNone/>
            </a:pPr>
            <a:endParaRPr lang="en-GB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Organic Matter + Bacteria + O</a:t>
            </a:r>
            <a:r>
              <a:rPr lang="en-US" baseline="-25000" dirty="0" smtClean="0"/>
              <a:t>2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New Cells (Biomass) + 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, H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O, NH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grayscl/>
            <a:lum bright="6000"/>
          </a:blip>
          <a:srcRect l="23245" t="9855" r="15109" b="59949"/>
          <a:stretch>
            <a:fillRect/>
          </a:stretch>
        </p:blipFill>
        <p:spPr bwMode="auto">
          <a:xfrm>
            <a:off x="1066800" y="1524000"/>
            <a:ext cx="7467600" cy="53340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7543800" y="381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Process in Fixed film reactor 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grayscl/>
            <a:lum bright="13000" contrast="48000"/>
          </a:blip>
          <a:srcRect l="27893" t="12318" r="18596" b="63234"/>
          <a:stretch>
            <a:fillRect/>
          </a:stretch>
        </p:blipFill>
        <p:spPr bwMode="auto">
          <a:xfrm>
            <a:off x="1219200" y="1600200"/>
            <a:ext cx="6858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63752"/>
          </a:xfrm>
        </p:spPr>
        <p:txBody>
          <a:bodyPr>
            <a:normAutofit/>
          </a:bodyPr>
          <a:lstStyle/>
          <a:p>
            <a:r>
              <a:rPr lang="en-US" dirty="0" smtClean="0"/>
              <a:t>1) Trickling Filters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0218" t="41882" r="19758" b="36955"/>
          <a:stretch>
            <a:fillRect/>
          </a:stretch>
        </p:blipFill>
        <p:spPr bwMode="auto">
          <a:xfrm>
            <a:off x="990600" y="1676400"/>
            <a:ext cx="731519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Components of TF: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A dosing system for applying the wastewater	</a:t>
            </a:r>
            <a:endParaRPr lang="en-GB" dirty="0" smtClean="0"/>
          </a:p>
          <a:p>
            <a:r>
              <a:rPr lang="en-US" dirty="0" smtClean="0"/>
              <a:t>2. A bed of randomly packed solid media</a:t>
            </a:r>
            <a:endParaRPr lang="en-GB" dirty="0" smtClean="0"/>
          </a:p>
          <a:p>
            <a:r>
              <a:rPr lang="en-US" dirty="0" smtClean="0"/>
              <a:t>3. An under drainage system for collection of the treated effluent</a:t>
            </a:r>
            <a:endParaRPr lang="en-GB" dirty="0" smtClean="0"/>
          </a:p>
          <a:p>
            <a:r>
              <a:rPr lang="en-US" dirty="0" smtClean="0"/>
              <a:t>4. A ventilation system for supplying oxygen to the filter</a:t>
            </a:r>
            <a:endParaRPr lang="en-GB" dirty="0" smtClean="0"/>
          </a:p>
          <a:p>
            <a:r>
              <a:rPr lang="en-US" dirty="0" smtClean="0"/>
              <a:t>5. A system for separating the detached </a:t>
            </a:r>
            <a:r>
              <a:rPr lang="en-US" dirty="0" err="1" smtClean="0"/>
              <a:t>biofilm</a:t>
            </a:r>
            <a:r>
              <a:rPr lang="en-US" dirty="0" smtClean="0"/>
              <a:t> (also called humus) from the treated effluent.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:\Phyto re daition neww\trikling_files\pic009.png"/>
          <p:cNvPicPr>
            <a:picLocks noGrp="1"/>
          </p:cNvPicPr>
          <p:nvPr>
            <p:ph idx="1"/>
          </p:nvPr>
        </p:nvPicPr>
        <p:blipFill>
          <a:blip r:embed="rId2" cstate="print"/>
          <a:srcRect l="17966" r="19963" b="56698"/>
          <a:stretch>
            <a:fillRect/>
          </a:stretch>
        </p:blipFill>
        <p:spPr bwMode="auto">
          <a:xfrm>
            <a:off x="15240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activity of the </a:t>
            </a:r>
            <a:r>
              <a:rPr lang="en-US" dirty="0" err="1" smtClean="0"/>
              <a:t>biofilm</a:t>
            </a:r>
            <a:r>
              <a:rPr lang="en-US" dirty="0" smtClean="0"/>
              <a:t> is the primary mechanism of removal of dissolved organic matter</a:t>
            </a:r>
          </a:p>
          <a:p>
            <a:r>
              <a:rPr lang="en-US" dirty="0" smtClean="0"/>
              <a:t>short contact time (20-30 seconds)</a:t>
            </a:r>
          </a:p>
          <a:p>
            <a:r>
              <a:rPr lang="en-US" dirty="0" smtClean="0"/>
              <a:t>microbial community includes a mixture of bacteria, protozoa, and fungi &gt; forms </a:t>
            </a:r>
            <a:r>
              <a:rPr lang="en-US" dirty="0" err="1" smtClean="0"/>
              <a:t>zoogleal</a:t>
            </a:r>
            <a:r>
              <a:rPr lang="en-US" dirty="0" smtClean="0"/>
              <a:t> film/</a:t>
            </a:r>
            <a:r>
              <a:rPr lang="en-US" dirty="0" err="1" smtClean="0"/>
              <a:t>biofilm</a:t>
            </a:r>
            <a:r>
              <a:rPr lang="en-US" dirty="0" smtClean="0"/>
              <a:t> (thickness is &lt;&lt; 1mm)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2 ) Rotating Biological Contactors:</a:t>
            </a:r>
            <a:endParaRPr lang="en-GB" dirty="0"/>
          </a:p>
        </p:txBody>
      </p:sp>
      <p:pic>
        <p:nvPicPr>
          <p:cNvPr id="4" name="Content Placeholder 3" descr="H:\Phyto re daition neww\RBD_files\pic01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7912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Phyto re daition neww\RBD_files\pic0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454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Characteristics of sewage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5191"/>
            <a:ext cx="8763000" cy="4625609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latin typeface="Albertus Medium" pitchFamily="34" charset="0"/>
              </a:rPr>
              <a:t>1.Temperature:</a:t>
            </a:r>
            <a:r>
              <a:rPr lang="en-GB" i="1" dirty="0" smtClean="0"/>
              <a:t> </a:t>
            </a:r>
          </a:p>
          <a:p>
            <a:pPr>
              <a:buNone/>
            </a:pPr>
            <a:r>
              <a:rPr lang="en-GB" dirty="0" smtClean="0">
                <a:latin typeface="Albertus Medium" pitchFamily="34" charset="0"/>
              </a:rPr>
              <a:t>10</a:t>
            </a:r>
            <a:r>
              <a:rPr lang="en-GB" dirty="0" smtClean="0"/>
              <a:t> to </a:t>
            </a:r>
            <a:r>
              <a:rPr lang="en-GB" dirty="0" smtClean="0">
                <a:latin typeface="Albertus Medium" pitchFamily="34" charset="0"/>
              </a:rPr>
              <a:t>21</a:t>
            </a:r>
            <a:r>
              <a:rPr lang="en-GB" baseline="30000" dirty="0" smtClean="0">
                <a:latin typeface="Albertus Medium" pitchFamily="34" charset="0"/>
              </a:rPr>
              <a:t>o</a:t>
            </a:r>
            <a:r>
              <a:rPr lang="en-GB" dirty="0" smtClean="0">
                <a:latin typeface="Albertus Medium" pitchFamily="34" charset="0"/>
              </a:rPr>
              <a:t>C</a:t>
            </a:r>
            <a:r>
              <a:rPr lang="en-GB" dirty="0" smtClean="0"/>
              <a:t> with an average of </a:t>
            </a:r>
            <a:r>
              <a:rPr lang="en-GB" dirty="0" smtClean="0">
                <a:latin typeface="Albertus Medium" pitchFamily="34" charset="0"/>
              </a:rPr>
              <a:t>16</a:t>
            </a:r>
            <a:r>
              <a:rPr lang="en-GB" baseline="30000" dirty="0" smtClean="0">
                <a:latin typeface="Albertus Medium" pitchFamily="34" charset="0"/>
              </a:rPr>
              <a:t>o</a:t>
            </a:r>
            <a:r>
              <a:rPr lang="en-GB" dirty="0" smtClean="0">
                <a:latin typeface="Albertus Medium" pitchFamily="34" charset="0"/>
              </a:rPr>
              <a:t>C</a:t>
            </a:r>
            <a:r>
              <a:rPr lang="en-GB" dirty="0" smtClean="0"/>
              <a:t>. </a:t>
            </a:r>
            <a:r>
              <a:rPr lang="en-IN" dirty="0" smtClean="0"/>
              <a:t>In India:</a:t>
            </a:r>
            <a:r>
              <a:rPr lang="en-IN" dirty="0" smtClean="0">
                <a:latin typeface="Albertus Medium" pitchFamily="34" charset="0"/>
              </a:rPr>
              <a:t>15-35</a:t>
            </a:r>
            <a:r>
              <a:rPr lang="en-GB" baseline="30000" dirty="0" err="1" smtClean="0">
                <a:latin typeface="Albertus Medium" pitchFamily="34" charset="0"/>
              </a:rPr>
              <a:t>o</a:t>
            </a:r>
            <a:r>
              <a:rPr lang="en-GB" dirty="0" err="1" smtClean="0">
                <a:latin typeface="Albertus Medium" pitchFamily="34" charset="0"/>
              </a:rPr>
              <a:t>C.</a:t>
            </a:r>
            <a:endParaRPr lang="en-GB" dirty="0" smtClean="0">
              <a:latin typeface="Albertus Medium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Temperature of wastewater is commonly higher than that of water supply.</a:t>
            </a:r>
          </a:p>
          <a:p>
            <a:pPr>
              <a:buNone/>
            </a:pPr>
            <a:endParaRPr lang="en-GB" dirty="0" smtClean="0">
              <a:solidFill>
                <a:srgbClr val="C00000"/>
              </a:solidFill>
            </a:endParaRPr>
          </a:p>
          <a:p>
            <a:r>
              <a:rPr lang="en-GB" b="1" dirty="0" smtClean="0">
                <a:latin typeface="Albertus Medium" pitchFamily="34" charset="0"/>
              </a:rPr>
              <a:t>2. Colour and Odour:</a:t>
            </a:r>
            <a:endParaRPr lang="en-GB" dirty="0" smtClean="0">
              <a:latin typeface="Albertus Medium" pitchFamily="34" charset="0"/>
            </a:endParaRPr>
          </a:p>
          <a:p>
            <a:pPr>
              <a:buNone/>
            </a:pPr>
            <a:r>
              <a:rPr lang="en-GB" dirty="0" smtClean="0"/>
              <a:t>Fresh waste water - light brownish gray.</a:t>
            </a:r>
          </a:p>
          <a:p>
            <a:pPr>
              <a:buNone/>
            </a:pPr>
            <a:r>
              <a:rPr lang="en-GB" dirty="0" smtClean="0"/>
              <a:t>With time                 - dark gray</a:t>
            </a:r>
          </a:p>
          <a:p>
            <a:pPr>
              <a:buNone/>
            </a:pPr>
            <a:r>
              <a:rPr lang="en-GB" dirty="0" smtClean="0"/>
              <a:t>More time                - black (septic)</a:t>
            </a:r>
          </a:p>
          <a:p>
            <a:pPr>
              <a:buNone/>
            </a:pPr>
            <a:endParaRPr lang="en-GB" dirty="0">
              <a:solidFill>
                <a:srgbClr val="C00000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Dispersed growth digestion: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Stabilization Ponds or oxidation ponds:</a:t>
            </a:r>
          </a:p>
          <a:p>
            <a:r>
              <a:rPr lang="en-US" dirty="0" smtClean="0"/>
              <a:t>The stabilization  ponds are classified as: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US" dirty="0" smtClean="0"/>
              <a:t>1.	Anaerobic ponds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2.	Facultative ponds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3.	Maturation ponds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Anaerobic ponds: </a:t>
            </a:r>
            <a:r>
              <a:rPr lang="en-US" sz="4000" dirty="0" smtClean="0">
                <a:solidFill>
                  <a:schemeClr val="bg1"/>
                </a:solidFill>
              </a:rPr>
              <a:t>Shallowest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82296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Facultative ponds : 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2056" t="31206" r="20895" b="41882"/>
          <a:stretch>
            <a:fillRect/>
          </a:stretch>
        </p:blipFill>
        <p:spPr bwMode="auto">
          <a:xfrm>
            <a:off x="1752600" y="1600200"/>
            <a:ext cx="5714999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Maturation ponds 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grayscl/>
            <a:lum bright="-1000" contrast="-18000"/>
          </a:blip>
          <a:srcRect/>
          <a:stretch>
            <a:fillRect/>
          </a:stretch>
        </p:blipFill>
        <p:spPr bwMode="auto">
          <a:xfrm>
            <a:off x="838200" y="1600200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Activated Sludge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8229600" cy="2263409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en-US" dirty="0" smtClean="0"/>
              <a:t>Aerobic digestion</a:t>
            </a:r>
            <a:endParaRPr lang="en-GB" dirty="0" smtClean="0"/>
          </a:p>
          <a:p>
            <a:pPr lvl="0">
              <a:lnSpc>
                <a:spcPct val="200000"/>
              </a:lnSpc>
            </a:pPr>
            <a:r>
              <a:rPr lang="en-US" dirty="0" smtClean="0"/>
              <a:t>Anaerobic digestion</a:t>
            </a:r>
            <a:endParaRPr lang="en-GB" dirty="0" smtClean="0"/>
          </a:p>
          <a:p>
            <a:pPr>
              <a:lnSpc>
                <a:spcPct val="200000"/>
              </a:lnSpc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Aerobic sludge digester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68514"/>
            <a:ext cx="6705600" cy="423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Anaerobic Sludge digester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394390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Tertiary wastewater treatment: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635009"/>
          </a:xfrm>
        </p:spPr>
        <p:txBody>
          <a:bodyPr/>
          <a:lstStyle/>
          <a:p>
            <a:r>
              <a:rPr lang="en-US" dirty="0" smtClean="0"/>
              <a:t>any physicochemical or biological process employing bioreactors, precipitation, filtration, or chlorination procedures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sharply reduces levels of inorganic nutrients, especially phosphate, nitrite, and nitrate, from the final effluent </a:t>
            </a: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Operations in tertiary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905000"/>
          </a:xfrm>
        </p:spPr>
        <p:txBody>
          <a:bodyPr/>
          <a:lstStyle/>
          <a:p>
            <a:r>
              <a:rPr lang="en-US" dirty="0" smtClean="0"/>
              <a:t>use of activated carbon</a:t>
            </a:r>
          </a:p>
          <a:p>
            <a:r>
              <a:rPr lang="en-US" dirty="0" smtClean="0"/>
              <a:t>Oxidation with ozone</a:t>
            </a:r>
          </a:p>
          <a:p>
            <a:r>
              <a:rPr lang="en-US" dirty="0" smtClean="0"/>
              <a:t>reverse osmosis or distillation 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Compound                   Odor quality </a:t>
            </a:r>
            <a:endParaRPr lang="en-GB" b="1" dirty="0" smtClean="0"/>
          </a:p>
          <a:p>
            <a:r>
              <a:rPr lang="en-US" dirty="0" smtClean="0"/>
              <a:t>Amines                               Fishy</a:t>
            </a:r>
            <a:endParaRPr lang="en-GB" dirty="0" smtClean="0"/>
          </a:p>
          <a:p>
            <a:r>
              <a:rPr lang="en-US" dirty="0" smtClean="0"/>
              <a:t>Ammonia                      </a:t>
            </a:r>
            <a:r>
              <a:rPr lang="en-US" dirty="0" err="1" smtClean="0"/>
              <a:t>Ammonical</a:t>
            </a:r>
            <a:r>
              <a:rPr lang="en-US" dirty="0" smtClean="0"/>
              <a:t> </a:t>
            </a:r>
            <a:endParaRPr lang="en-GB" dirty="0" smtClean="0"/>
          </a:p>
          <a:p>
            <a:r>
              <a:rPr lang="en-US" dirty="0" err="1" smtClean="0"/>
              <a:t>Diamines</a:t>
            </a:r>
            <a:r>
              <a:rPr lang="en-US" dirty="0" smtClean="0"/>
              <a:t>                        Rotten eggs </a:t>
            </a:r>
            <a:endParaRPr lang="en-GB" dirty="0" smtClean="0"/>
          </a:p>
          <a:p>
            <a:r>
              <a:rPr lang="en-US" dirty="0" err="1" smtClean="0"/>
              <a:t>Mercaptans</a:t>
            </a:r>
            <a:r>
              <a:rPr lang="en-US" dirty="0" smtClean="0"/>
              <a:t>                 Decayed cabbage </a:t>
            </a:r>
            <a:endParaRPr lang="en-GB" dirty="0" smtClean="0"/>
          </a:p>
          <a:p>
            <a:r>
              <a:rPr lang="en-US" dirty="0" smtClean="0"/>
              <a:t>Organic sulfides         Rotten cabbage</a:t>
            </a:r>
            <a:endParaRPr lang="en-GB" dirty="0" smtClean="0"/>
          </a:p>
          <a:p>
            <a:r>
              <a:rPr lang="en-US" dirty="0" err="1" smtClean="0"/>
              <a:t>Skatole</a:t>
            </a:r>
            <a:r>
              <a:rPr lang="en-US" dirty="0" smtClean="0"/>
              <a:t>                          Fecal matter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lbertus Medium" pitchFamily="34" charset="0"/>
              </a:rPr>
              <a:t>3. Solids:</a:t>
            </a:r>
          </a:p>
          <a:p>
            <a:pPr>
              <a:buNone/>
            </a:pPr>
            <a:r>
              <a:rPr lang="en-GB" dirty="0" smtClean="0">
                <a:latin typeface="Calibri" pitchFamily="34" charset="0"/>
              </a:rPr>
              <a:t>1.Total Solids (TS): All the matter that remains as residue upon evaporation at 103</a:t>
            </a:r>
            <a:r>
              <a:rPr lang="en-GB" baseline="30000" dirty="0" smtClean="0">
                <a:latin typeface="Calibri" pitchFamily="34" charset="0"/>
              </a:rPr>
              <a:t>o</a:t>
            </a:r>
            <a:r>
              <a:rPr lang="en-GB" dirty="0" smtClean="0">
                <a:latin typeface="Calibri" pitchFamily="34" charset="0"/>
              </a:rPr>
              <a:t>C to 105</a:t>
            </a:r>
            <a:r>
              <a:rPr lang="en-GB" baseline="30000" dirty="0" smtClean="0">
                <a:latin typeface="Calibri" pitchFamily="34" charset="0"/>
              </a:rPr>
              <a:t>o</a:t>
            </a:r>
            <a:r>
              <a:rPr lang="en-GB" dirty="0" smtClean="0">
                <a:latin typeface="Calibri" pitchFamily="34" charset="0"/>
              </a:rPr>
              <a:t>C. </a:t>
            </a:r>
          </a:p>
          <a:p>
            <a:pPr>
              <a:buNone/>
            </a:pPr>
            <a:r>
              <a:rPr lang="en-GB" dirty="0" smtClean="0">
                <a:latin typeface="Calibri" pitchFamily="34" charset="0"/>
              </a:rPr>
              <a:t>2. </a:t>
            </a:r>
            <a:r>
              <a:rPr lang="en-GB" dirty="0" err="1" smtClean="0">
                <a:latin typeface="Calibri" pitchFamily="34" charset="0"/>
              </a:rPr>
              <a:t>Settleable</a:t>
            </a:r>
            <a:r>
              <a:rPr lang="en-GB" dirty="0" smtClean="0">
                <a:latin typeface="Calibri" pitchFamily="34" charset="0"/>
              </a:rPr>
              <a:t> solids: An approximate measure of the sludge that can be removed by primary sedimentation.</a:t>
            </a:r>
          </a:p>
          <a:p>
            <a:pPr>
              <a:buNone/>
            </a:pPr>
            <a:r>
              <a:rPr lang="en-GB" dirty="0" smtClean="0">
                <a:latin typeface="Calibri" pitchFamily="34" charset="0"/>
              </a:rPr>
              <a:t>3. Suspended solids (SS) and Filterable solids (FS)</a:t>
            </a:r>
          </a:p>
          <a:p>
            <a:pPr>
              <a:buNone/>
            </a:pPr>
            <a:endParaRPr lang="en-GB" b="1" dirty="0" smtClean="0">
              <a:latin typeface="Albertus Medium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Characteristics of sewage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None/>
            </a:pPr>
            <a:r>
              <a:rPr lang="en-US" dirty="0" smtClean="0">
                <a:latin typeface="Albertus Medium" pitchFamily="34" charset="0"/>
              </a:rPr>
              <a:t>1. Organic matter: </a:t>
            </a:r>
          </a:p>
          <a:p>
            <a:pPr marL="633222" indent="-514350"/>
            <a:r>
              <a:rPr lang="en-US" sz="2800" dirty="0" smtClean="0">
                <a:latin typeface="Calibri" pitchFamily="34" charset="0"/>
              </a:rPr>
              <a:t>Derived from animals &amp; plants and man activities</a:t>
            </a:r>
          </a:p>
          <a:p>
            <a:pPr marL="633222" indent="-514350"/>
            <a:r>
              <a:rPr lang="en-US" sz="2800" dirty="0" smtClean="0">
                <a:latin typeface="Calibri" pitchFamily="34" charset="0"/>
              </a:rPr>
              <a:t>Proteins (40-60%),Carbohydrates (25-50%), Fats, Oils, and Grease (10%).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Albertus Medium" pitchFamily="34" charset="0"/>
              </a:rPr>
              <a:t>2. Inorganic matter:</a:t>
            </a:r>
          </a:p>
          <a:p>
            <a:r>
              <a:rPr lang="en-US" sz="2800" dirty="0" smtClean="0">
                <a:latin typeface="Calibri" pitchFamily="34" charset="0"/>
              </a:rPr>
              <a:t>Nitrogen and Phosphorus: N- </a:t>
            </a:r>
            <a:r>
              <a:rPr lang="en-GB" sz="2800" dirty="0" smtClean="0"/>
              <a:t>proteins, amines, amino acids, and urea; P- Phosphates</a:t>
            </a: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Chlorides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>
                <a:latin typeface="Albertus Medium" pitchFamily="34" charset="0"/>
              </a:rPr>
              <a:t>3. pH:</a:t>
            </a:r>
          </a:p>
          <a:p>
            <a:pPr>
              <a:buNone/>
            </a:pPr>
            <a:r>
              <a:rPr lang="en-GB" dirty="0" smtClean="0">
                <a:latin typeface="Calibri" pitchFamily="34" charset="0"/>
              </a:rPr>
              <a:t>Raw sewage 5.5 to 8.0</a:t>
            </a:r>
          </a:p>
          <a:p>
            <a:pPr>
              <a:buNone/>
            </a:pPr>
            <a:r>
              <a:rPr lang="en-GB" dirty="0" smtClean="0">
                <a:latin typeface="Calibri" pitchFamily="34" charset="0"/>
              </a:rPr>
              <a:t>needs to remain between 6 and 9</a:t>
            </a:r>
          </a:p>
          <a:p>
            <a:pPr>
              <a:buNone/>
            </a:pPr>
            <a:r>
              <a:rPr lang="en-US" dirty="0" smtClean="0">
                <a:latin typeface="Albertus Medium" pitchFamily="34" charset="0"/>
              </a:rPr>
              <a:t>4.Gases:</a:t>
            </a:r>
            <a:endParaRPr lang="en-US" b="1" dirty="0" smtClean="0">
              <a:latin typeface="Albertus Medium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Main gases of concern in wastewater treatment:N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, O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, CO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, H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S, NH</a:t>
            </a:r>
            <a:r>
              <a:rPr lang="en-US" baseline="-25000" dirty="0" smtClean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, CH</a:t>
            </a:r>
            <a:r>
              <a:rPr lang="en-US" baseline="-25000" dirty="0" smtClean="0">
                <a:latin typeface="Calibri" pitchFamily="34" charset="0"/>
              </a:rPr>
              <a:t>4</a:t>
            </a:r>
            <a:endParaRPr lang="en-GB" baseline="-25000" dirty="0" smtClean="0">
              <a:latin typeface="Calibri" pitchFamily="34" charset="0"/>
            </a:endParaRPr>
          </a:p>
          <a:p>
            <a:pPr>
              <a:buNone/>
            </a:pPr>
            <a:endParaRPr lang="en-GB" dirty="0" smtClean="0">
              <a:latin typeface="Calibri" pitchFamily="34" charset="0"/>
            </a:endParaRPr>
          </a:p>
          <a:p>
            <a:pPr>
              <a:buNone/>
            </a:pP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Biological</a:t>
            </a:r>
            <a:r>
              <a:rPr lang="en-GB" i="1" dirty="0" smtClean="0"/>
              <a:t> </a:t>
            </a:r>
            <a:r>
              <a:rPr lang="en-GB" dirty="0" smtClean="0"/>
              <a:t>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alibri" pitchFamily="34" charset="0"/>
              </a:rPr>
              <a:t>Bacteria, Fungi, Algae, Protozoa, Viruses</a:t>
            </a:r>
          </a:p>
          <a:p>
            <a:r>
              <a:rPr lang="en-GB" dirty="0" smtClean="0">
                <a:latin typeface="Calibri" pitchFamily="34" charset="0"/>
              </a:rPr>
              <a:t>Some important bacteria:</a:t>
            </a:r>
          </a:p>
          <a:p>
            <a:pPr>
              <a:buNone/>
            </a:pPr>
            <a:r>
              <a:rPr lang="en-GB" i="1" dirty="0" smtClean="0">
                <a:solidFill>
                  <a:srgbClr val="C00000"/>
                </a:solidFill>
                <a:latin typeface="Calibri" pitchFamily="34" charset="0"/>
              </a:rPr>
              <a:t>	Salmonella 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sp.,</a:t>
            </a:r>
            <a:r>
              <a:rPr lang="en-GB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i="1" dirty="0" err="1" smtClean="0">
                <a:solidFill>
                  <a:srgbClr val="C00000"/>
                </a:solidFill>
                <a:latin typeface="Calibri" pitchFamily="34" charset="0"/>
              </a:rPr>
              <a:t>Vibrio</a:t>
            </a:r>
            <a:r>
              <a:rPr lang="en-GB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i="1" dirty="0" err="1" smtClean="0">
                <a:solidFill>
                  <a:srgbClr val="C00000"/>
                </a:solidFill>
                <a:latin typeface="Calibri" pitchFamily="34" charset="0"/>
              </a:rPr>
              <a:t>cholerae</a:t>
            </a:r>
            <a:r>
              <a:rPr lang="en-GB" i="1" dirty="0" smtClean="0">
                <a:solidFill>
                  <a:srgbClr val="C00000"/>
                </a:solidFill>
                <a:latin typeface="Calibri" pitchFamily="34" charset="0"/>
              </a:rPr>
              <a:t>, Pseudomonas 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sp., </a:t>
            </a:r>
            <a:r>
              <a:rPr lang="en-GB" i="1" dirty="0" err="1" smtClean="0">
                <a:solidFill>
                  <a:srgbClr val="C00000"/>
                </a:solidFill>
                <a:latin typeface="Calibri" pitchFamily="34" charset="0"/>
              </a:rPr>
              <a:t>Acinetobacter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 sp., </a:t>
            </a:r>
            <a:r>
              <a:rPr lang="en-GB" i="1" dirty="0" err="1" smtClean="0">
                <a:solidFill>
                  <a:srgbClr val="C00000"/>
                </a:solidFill>
                <a:latin typeface="Calibri" pitchFamily="34" charset="0"/>
              </a:rPr>
              <a:t>Nitrosomonas</a:t>
            </a:r>
            <a:r>
              <a:rPr lang="en-GB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sp., </a:t>
            </a:r>
            <a:r>
              <a:rPr lang="en-GB" i="1" dirty="0" err="1" smtClean="0">
                <a:solidFill>
                  <a:srgbClr val="C00000"/>
                </a:solidFill>
                <a:latin typeface="Calibri" pitchFamily="34" charset="0"/>
              </a:rPr>
              <a:t>Nitrobacter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 sp., </a:t>
            </a:r>
            <a:r>
              <a:rPr lang="en-GB" dirty="0" err="1" smtClean="0">
                <a:solidFill>
                  <a:srgbClr val="C00000"/>
                </a:solidFill>
                <a:latin typeface="Calibri" pitchFamily="34" charset="0"/>
              </a:rPr>
              <a:t>Coliform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 bacteria (members of </a:t>
            </a:r>
            <a:r>
              <a:rPr lang="en-GB" i="1" dirty="0" err="1" smtClean="0">
                <a:solidFill>
                  <a:srgbClr val="C00000"/>
                </a:solidFill>
                <a:latin typeface="Calibri" pitchFamily="34" charset="0"/>
              </a:rPr>
              <a:t>Enterobacteriaceae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), </a:t>
            </a:r>
            <a:r>
              <a:rPr lang="en-GB" dirty="0" err="1" smtClean="0">
                <a:solidFill>
                  <a:srgbClr val="C00000"/>
                </a:solidFill>
                <a:latin typeface="Calibri" pitchFamily="34" charset="0"/>
              </a:rPr>
              <a:t>Fecal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i="1" dirty="0" smtClean="0">
                <a:solidFill>
                  <a:srgbClr val="C00000"/>
                </a:solidFill>
                <a:latin typeface="Calibri" pitchFamily="34" charset="0"/>
              </a:rPr>
              <a:t>Streptococci, Micrococcus 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sp., etc.</a:t>
            </a:r>
          </a:p>
          <a:p>
            <a:r>
              <a:rPr lang="en-IN" dirty="0" smtClean="0">
                <a:latin typeface="Calibri" pitchFamily="34" charset="0"/>
              </a:rPr>
              <a:t>Fungi: </a:t>
            </a:r>
            <a:r>
              <a:rPr lang="en-IN" i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Saprolegnia</a:t>
            </a:r>
            <a:r>
              <a:rPr lang="en-IN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IN" i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Leptomitus</a:t>
            </a:r>
            <a:r>
              <a:rPr lang="en-IN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etc.</a:t>
            </a:r>
          </a:p>
          <a:p>
            <a:r>
              <a:rPr lang="en-IN" dirty="0" smtClean="0">
                <a:latin typeface="Calibri" pitchFamily="34" charset="0"/>
              </a:rPr>
              <a:t>Algae: </a:t>
            </a:r>
            <a:r>
              <a:rPr lang="en-IN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Sphaerotilus</a:t>
            </a:r>
            <a:r>
              <a:rPr lang="en-IN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IN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Crenothrix</a:t>
            </a:r>
            <a:r>
              <a:rPr lang="en-IN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IN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Beggiotoa</a:t>
            </a:r>
            <a:r>
              <a:rPr lang="en-IN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IN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Rhodospirillales</a:t>
            </a:r>
            <a:r>
              <a:rPr lang="en-IN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etc.</a:t>
            </a:r>
          </a:p>
          <a:p>
            <a:r>
              <a:rPr lang="en-IN" dirty="0" smtClean="0">
                <a:latin typeface="Calibri" pitchFamily="34" charset="0"/>
              </a:rPr>
              <a:t>Protozoa: </a:t>
            </a:r>
            <a:r>
              <a:rPr lang="en-IN" i="1" dirty="0" err="1" smtClean="0">
                <a:latin typeface="Calibri" pitchFamily="34" charset="0"/>
              </a:rPr>
              <a:t>Entamoeba</a:t>
            </a:r>
            <a:r>
              <a:rPr lang="en-IN" i="1" dirty="0" smtClean="0">
                <a:latin typeface="Calibri" pitchFamily="34" charset="0"/>
              </a:rPr>
              <a:t> </a:t>
            </a:r>
            <a:r>
              <a:rPr lang="en-IN" i="1" dirty="0" err="1" smtClean="0">
                <a:latin typeface="Calibri" pitchFamily="34" charset="0"/>
              </a:rPr>
              <a:t>histolytica</a:t>
            </a:r>
            <a:r>
              <a:rPr lang="en-IN" i="1" dirty="0" smtClean="0">
                <a:latin typeface="Calibri" pitchFamily="34" charset="0"/>
              </a:rPr>
              <a:t>, </a:t>
            </a:r>
            <a:r>
              <a:rPr lang="en-IN" i="1" dirty="0" err="1" smtClean="0">
                <a:latin typeface="Calibri" pitchFamily="34" charset="0"/>
              </a:rPr>
              <a:t>Giradia</a:t>
            </a:r>
            <a:r>
              <a:rPr lang="en-IN" i="1" dirty="0" smtClean="0">
                <a:latin typeface="Calibri" pitchFamily="34" charset="0"/>
              </a:rPr>
              <a:t>, etc.</a:t>
            </a:r>
          </a:p>
          <a:p>
            <a:r>
              <a:rPr lang="en-IN" dirty="0" smtClean="0">
                <a:latin typeface="Calibri" pitchFamily="34" charset="0"/>
              </a:rPr>
              <a:t>Viruses: </a:t>
            </a:r>
            <a:r>
              <a:rPr lang="en-IN" i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Enterovirus</a:t>
            </a:r>
            <a:r>
              <a:rPr lang="en-IN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Adenovirus, Hepatitis A, etc.</a:t>
            </a:r>
          </a:p>
          <a:p>
            <a:endParaRPr lang="en-GB" i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Waste Water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8991600" cy="4625609"/>
          </a:xfrm>
        </p:spPr>
        <p:txBody>
          <a:bodyPr/>
          <a:lstStyle/>
          <a:p>
            <a:r>
              <a:rPr lang="en-GB" b="1" i="1" dirty="0" smtClean="0"/>
              <a:t>Biochemical Oxygen Demand (BOD):</a:t>
            </a:r>
          </a:p>
          <a:p>
            <a:pPr algn="just">
              <a:buNone/>
            </a:pPr>
            <a:r>
              <a:rPr lang="en-GB" dirty="0" smtClean="0"/>
              <a:t>The BOD of the sewage is the amount of oxygen required for the biochemical decomposition of biodegradable organic matter under aerobic conditions.</a:t>
            </a:r>
          </a:p>
          <a:p>
            <a:pPr algn="ctr">
              <a:buNone/>
            </a:pPr>
            <a:r>
              <a:rPr lang="en-IN" sz="2800" b="1" dirty="0" smtClean="0">
                <a:solidFill>
                  <a:srgbClr val="FF0000"/>
                </a:solidFill>
              </a:rPr>
              <a:t>Oxygen Consumed ~ Decomposable Organic matter</a:t>
            </a:r>
          </a:p>
          <a:p>
            <a:r>
              <a:rPr lang="en-IN" b="1" dirty="0" smtClean="0"/>
              <a:t>Raw sewage: 100 to 400 mg/L</a:t>
            </a:r>
          </a:p>
          <a:p>
            <a:r>
              <a:rPr lang="en-IN" b="1" dirty="0" smtClean="0"/>
              <a:t>Expected : less than 30 mg/L</a:t>
            </a:r>
            <a:endParaRPr lang="en-GB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425</TotalTime>
  <Words>882</Words>
  <Application>Microsoft Office PowerPoint</Application>
  <PresentationFormat>On-screen Show (4:3)</PresentationFormat>
  <Paragraphs>151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Module</vt:lpstr>
      <vt:lpstr>Slide 1</vt:lpstr>
      <vt:lpstr>Slide 2</vt:lpstr>
      <vt:lpstr>Physical Characteristics of sewage </vt:lpstr>
      <vt:lpstr>Slide 4</vt:lpstr>
      <vt:lpstr>Slide 5</vt:lpstr>
      <vt:lpstr>Chemical Characteristics of sewage</vt:lpstr>
      <vt:lpstr>Slide 7</vt:lpstr>
      <vt:lpstr>Biological Characteristics</vt:lpstr>
      <vt:lpstr>Waste Water Treatment</vt:lpstr>
      <vt:lpstr>Slide 10</vt:lpstr>
      <vt:lpstr>Formula for calculation of BOD</vt:lpstr>
      <vt:lpstr>Chemical Oxygen Demand (COD):</vt:lpstr>
      <vt:lpstr>Slide 13</vt:lpstr>
      <vt:lpstr>Slide 14</vt:lpstr>
      <vt:lpstr>Theoretical Oxygen Demand (ThOD):</vt:lpstr>
      <vt:lpstr>Waste water treatment:</vt:lpstr>
      <vt:lpstr>Waste water treatment</vt:lpstr>
      <vt:lpstr>Primary Treatment: Sedimentation</vt:lpstr>
      <vt:lpstr>Septic Tank</vt:lpstr>
      <vt:lpstr>Imhoff Tank:</vt:lpstr>
      <vt:lpstr>Secondary Treatment:</vt:lpstr>
      <vt:lpstr>Organic Matter + Bacteria + O2   New Cells (Biomass) + CO2, H2O, NH3 </vt:lpstr>
      <vt:lpstr>Process in Fixed film reactor </vt:lpstr>
      <vt:lpstr>1) Trickling Filters</vt:lpstr>
      <vt:lpstr>Components of TF:</vt:lpstr>
      <vt:lpstr>Slide 26</vt:lpstr>
      <vt:lpstr>Slide 27</vt:lpstr>
      <vt:lpstr>2 ) Rotating Biological Contactors:</vt:lpstr>
      <vt:lpstr>Slide 29</vt:lpstr>
      <vt:lpstr>Dispersed growth digestion:</vt:lpstr>
      <vt:lpstr>Anaerobic ponds: Shallowest </vt:lpstr>
      <vt:lpstr>Facultative ponds : </vt:lpstr>
      <vt:lpstr>Maturation ponds </vt:lpstr>
      <vt:lpstr>Activated Sludge System</vt:lpstr>
      <vt:lpstr>Aerobic sludge digester</vt:lpstr>
      <vt:lpstr>Anaerobic Sludge digester</vt:lpstr>
      <vt:lpstr>Tertiary wastewater treatment:</vt:lpstr>
      <vt:lpstr>Operations in tertiary treatment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Water Treatment</dc:title>
  <dc:creator>Abc</dc:creator>
  <cp:lastModifiedBy>Windows User</cp:lastModifiedBy>
  <cp:revision>57</cp:revision>
  <dcterms:created xsi:type="dcterms:W3CDTF">2006-08-16T00:00:00Z</dcterms:created>
  <dcterms:modified xsi:type="dcterms:W3CDTF">2020-03-19T16:16:02Z</dcterms:modified>
</cp:coreProperties>
</file>