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1" r:id="rId4"/>
    <p:sldId id="260" r:id="rId5"/>
    <p:sldId id="261" r:id="rId6"/>
    <p:sldId id="258" r:id="rId7"/>
    <p:sldId id="259" r:id="rId8"/>
    <p:sldId id="262" r:id="rId9"/>
    <p:sldId id="266" r:id="rId10"/>
    <p:sldId id="264" r:id="rId11"/>
    <p:sldId id="263" r:id="rId12"/>
    <p:sldId id="265"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48161-3899-4BED-B6A3-AF9C8D8B6C1C}" type="datetimeFigureOut">
              <a:rPr lang="en-US" smtClean="0"/>
              <a:pPr/>
              <a:t>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AFA7B0-1BE4-432E-9F15-90FFC5685F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1"/>
            <a:ext cx="7467600" cy="1904999"/>
          </a:xfrm>
        </p:spPr>
        <p:txBody>
          <a:bodyPr>
            <a:normAutofit/>
          </a:bodyPr>
          <a:lstStyle/>
          <a:p>
            <a:r>
              <a:rPr lang="en-US" sz="3600" dirty="0" err="1" smtClean="0">
                <a:solidFill>
                  <a:srgbClr val="00B050"/>
                </a:solidFill>
              </a:rPr>
              <a:t>B.Sc.Sem</a:t>
            </a:r>
            <a:r>
              <a:rPr lang="en-US" sz="3600" dirty="0" smtClean="0">
                <a:solidFill>
                  <a:srgbClr val="00B050"/>
                </a:solidFill>
              </a:rPr>
              <a:t>-II</a:t>
            </a:r>
            <a:r>
              <a:rPr lang="en-US" dirty="0" smtClean="0"/>
              <a:t/>
            </a:r>
            <a:br>
              <a:rPr lang="en-US" dirty="0" smtClean="0"/>
            </a:br>
            <a:r>
              <a:rPr lang="en-US" sz="2700" dirty="0" smtClean="0">
                <a:solidFill>
                  <a:schemeClr val="tx2">
                    <a:lumMod val="50000"/>
                  </a:schemeClr>
                </a:solidFill>
              </a:rPr>
              <a:t>Paper-I/Unit-II</a:t>
            </a:r>
            <a:r>
              <a:rPr lang="en-US" dirty="0" smtClean="0"/>
              <a:t/>
            </a:r>
            <a:br>
              <a:rPr lang="en-US" dirty="0" smtClean="0"/>
            </a:br>
            <a:r>
              <a:rPr lang="en-US" b="1" dirty="0" err="1" smtClean="0">
                <a:solidFill>
                  <a:srgbClr val="C00000"/>
                </a:solidFill>
              </a:rPr>
              <a:t>Uni</a:t>
            </a:r>
            <a:r>
              <a:rPr lang="en-US" b="1" dirty="0" smtClean="0">
                <a:solidFill>
                  <a:srgbClr val="C00000"/>
                </a:solidFill>
              </a:rPr>
              <a:t>-Junction Transistor(UJT)</a:t>
            </a:r>
            <a:endParaRPr lang="en-US" b="1" dirty="0">
              <a:solidFill>
                <a:srgbClr val="C00000"/>
              </a:solidFill>
            </a:endParaRPr>
          </a:p>
        </p:txBody>
      </p:sp>
      <p:sp>
        <p:nvSpPr>
          <p:cNvPr id="3" name="Subtitle 2"/>
          <p:cNvSpPr>
            <a:spLocks noGrp="1"/>
          </p:cNvSpPr>
          <p:nvPr>
            <p:ph type="subTitle" idx="1"/>
          </p:nvPr>
        </p:nvSpPr>
        <p:spPr>
          <a:xfrm>
            <a:off x="228600" y="2057400"/>
            <a:ext cx="8686800" cy="4572000"/>
          </a:xfrm>
        </p:spPr>
        <p:txBody>
          <a:bodyPr>
            <a:normAutofit fontScale="77500" lnSpcReduction="20000"/>
          </a:bodyPr>
          <a:lstStyle/>
          <a:p>
            <a:r>
              <a:rPr lang="en-US" b="1" u="sng" dirty="0" smtClean="0">
                <a:solidFill>
                  <a:schemeClr val="tx2"/>
                </a:solidFill>
              </a:rPr>
              <a:t>Introduction</a:t>
            </a:r>
          </a:p>
          <a:p>
            <a:endParaRPr lang="en-US" b="1" u="sng" dirty="0" smtClean="0">
              <a:solidFill>
                <a:schemeClr val="tx1"/>
              </a:solidFill>
            </a:endParaRPr>
          </a:p>
          <a:p>
            <a:pPr algn="l"/>
            <a:r>
              <a:rPr lang="en-US" b="1" dirty="0" smtClean="0">
                <a:solidFill>
                  <a:schemeClr val="tx1"/>
                </a:solidFill>
              </a:rPr>
              <a:t>1)</a:t>
            </a:r>
            <a:r>
              <a:rPr lang="en-US" dirty="0" smtClean="0">
                <a:solidFill>
                  <a:schemeClr val="tx1"/>
                </a:solidFill>
              </a:rPr>
              <a:t>A uni-junction transistor is  an electronic semiconductor switching device that has only</a:t>
            </a:r>
            <a:r>
              <a:rPr lang="en-US" b="1" dirty="0" smtClean="0">
                <a:solidFill>
                  <a:schemeClr val="tx1"/>
                </a:solidFill>
              </a:rPr>
              <a:t> </a:t>
            </a:r>
            <a:r>
              <a:rPr lang="en-US" dirty="0" smtClean="0">
                <a:solidFill>
                  <a:schemeClr val="tx1"/>
                </a:solidFill>
              </a:rPr>
              <a:t>one</a:t>
            </a:r>
            <a:r>
              <a:rPr lang="en-US" b="1" dirty="0" smtClean="0">
                <a:solidFill>
                  <a:schemeClr val="tx1"/>
                </a:solidFill>
              </a:rPr>
              <a:t> </a:t>
            </a:r>
            <a:r>
              <a:rPr lang="en-US" b="1" u="sng" dirty="0" smtClean="0">
                <a:solidFill>
                  <a:schemeClr val="tx1"/>
                </a:solidFill>
              </a:rPr>
              <a:t>junction and three terminals.</a:t>
            </a:r>
          </a:p>
          <a:p>
            <a:pPr algn="l"/>
            <a:r>
              <a:rPr lang="en-US" b="1" dirty="0" smtClean="0">
                <a:solidFill>
                  <a:schemeClr val="tx1"/>
                </a:solidFill>
              </a:rPr>
              <a:t>2)</a:t>
            </a:r>
            <a:r>
              <a:rPr lang="en-US" dirty="0" smtClean="0">
                <a:solidFill>
                  <a:schemeClr val="tx1"/>
                </a:solidFill>
              </a:rPr>
              <a:t>It has a </a:t>
            </a:r>
            <a:r>
              <a:rPr lang="en-US" b="1" dirty="0" smtClean="0">
                <a:solidFill>
                  <a:schemeClr val="tx1"/>
                </a:solidFill>
              </a:rPr>
              <a:t>unique characteristics </a:t>
            </a:r>
            <a:r>
              <a:rPr lang="en-US" dirty="0" smtClean="0">
                <a:solidFill>
                  <a:schemeClr val="tx1"/>
                </a:solidFill>
              </a:rPr>
              <a:t>that is whenever it is triggered ,its </a:t>
            </a:r>
            <a:r>
              <a:rPr lang="en-US" b="1" u="sng" dirty="0" smtClean="0">
                <a:solidFill>
                  <a:schemeClr val="tx1"/>
                </a:solidFill>
              </a:rPr>
              <a:t>emitter current increases regeneratively </a:t>
            </a:r>
            <a:r>
              <a:rPr lang="en-US" dirty="0" smtClean="0">
                <a:solidFill>
                  <a:schemeClr val="tx1"/>
                </a:solidFill>
              </a:rPr>
              <a:t>while the corresponding voltage across it decreases .This property is called as </a:t>
            </a:r>
            <a:r>
              <a:rPr lang="en-US" b="1" u="sng" dirty="0" smtClean="0">
                <a:solidFill>
                  <a:schemeClr val="tx1"/>
                </a:solidFill>
              </a:rPr>
              <a:t>Negative resistance region.</a:t>
            </a:r>
          </a:p>
          <a:p>
            <a:pPr algn="l"/>
            <a:r>
              <a:rPr lang="en-US" b="1" dirty="0" smtClean="0">
                <a:solidFill>
                  <a:schemeClr val="tx1"/>
                </a:solidFill>
              </a:rPr>
              <a:t>3)</a:t>
            </a:r>
            <a:r>
              <a:rPr lang="en-US" dirty="0" smtClean="0">
                <a:solidFill>
                  <a:schemeClr val="tx1"/>
                </a:solidFill>
              </a:rPr>
              <a:t>It is commonly </a:t>
            </a:r>
            <a:r>
              <a:rPr lang="en-US" b="1" dirty="0" smtClean="0">
                <a:solidFill>
                  <a:schemeClr val="tx1"/>
                </a:solidFill>
              </a:rPr>
              <a:t>used as saw tooth generator, pulse generator, switching and to trigger SCRs&amp; TRIACs</a:t>
            </a:r>
          </a:p>
          <a:p>
            <a:endParaRPr lang="en-US" dirty="0" smtClean="0">
              <a:solidFill>
                <a:schemeClr val="tx1"/>
              </a:solidFill>
            </a:endParaRPr>
          </a:p>
          <a:p>
            <a:r>
              <a:rPr lang="en-US"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971800" cy="1162050"/>
          </a:xfrm>
        </p:spPr>
        <p:txBody>
          <a:bodyPr>
            <a:normAutofit fontScale="90000"/>
          </a:bodyPr>
          <a:lstStyle/>
          <a:p>
            <a:r>
              <a:rPr lang="en-US" sz="3200" u="sng" dirty="0" smtClean="0">
                <a:solidFill>
                  <a:srgbClr val="FF0000"/>
                </a:solidFill>
              </a:rPr>
              <a:t>V-I Characteristics of UJT:-</a:t>
            </a:r>
            <a:endParaRPr lang="en-US" sz="3200" u="sng"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sz="2400" dirty="0" smtClean="0"/>
              <a:t>The V-I characteristics of UJT are shown in fig5.From this fig following points may be observed.</a:t>
            </a:r>
          </a:p>
          <a:p>
            <a:pPr>
              <a:buNone/>
            </a:pPr>
            <a:r>
              <a:rPr lang="en-US" sz="2400" dirty="0" smtClean="0"/>
              <a:t>1)The region to the left of peak point is called as cut- off region. In this region the emitter current  IE is very small which is a leakage current flowing from B2 to emitter.</a:t>
            </a:r>
          </a:p>
          <a:p>
            <a:pPr>
              <a:buNone/>
            </a:pPr>
            <a:r>
              <a:rPr lang="en-US" sz="2400" dirty="0" smtClean="0"/>
              <a:t>2)At VE=VP ,the UJT starts conducting and hence VE starts decreasing with the increase in IE .This property will be observed up to the valley point VV .This region of device is called as negative resistance region.</a:t>
            </a:r>
          </a:p>
          <a:p>
            <a:pPr>
              <a:buNone/>
            </a:pPr>
            <a:r>
              <a:rPr lang="en-US" sz="2400" dirty="0" smtClean="0"/>
              <a:t>3)After the valley point the device enter in to the saturation region where IE increase with increase in VE.</a:t>
            </a:r>
            <a:endParaRPr lang="en-US" sz="2400" dirty="0"/>
          </a:p>
        </p:txBody>
      </p:sp>
      <p:sp>
        <p:nvSpPr>
          <p:cNvPr id="4" name="Text Placeholder 3"/>
          <p:cNvSpPr>
            <a:spLocks noGrp="1"/>
          </p:cNvSpPr>
          <p:nvPr>
            <p:ph type="body" sz="half" idx="2"/>
          </p:nvPr>
        </p:nvSpPr>
        <p:spPr/>
        <p:txBody>
          <a:bodyPr/>
          <a:lstStyle/>
          <a:p>
            <a:r>
              <a:rPr lang="en-US" dirty="0" smtClean="0"/>
              <a:t>fig5</a:t>
            </a:r>
            <a:endParaRPr lang="en-US" dirty="0"/>
          </a:p>
        </p:txBody>
      </p:sp>
      <p:pic>
        <p:nvPicPr>
          <p:cNvPr id="5" name="Picture 4" descr="images.png"/>
          <p:cNvPicPr>
            <a:picLocks noChangeAspect="1"/>
          </p:cNvPicPr>
          <p:nvPr/>
        </p:nvPicPr>
        <p:blipFill>
          <a:blip r:embed="rId2"/>
          <a:stretch>
            <a:fillRect/>
          </a:stretch>
        </p:blipFill>
        <p:spPr>
          <a:xfrm>
            <a:off x="457200" y="1447800"/>
            <a:ext cx="3048000" cy="38385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575050" y="273050"/>
            <a:ext cx="5340350" cy="5853113"/>
          </a:xfrm>
        </p:spPr>
        <p:txBody>
          <a:bodyPr>
            <a:normAutofit/>
          </a:bodyPr>
          <a:lstStyle/>
          <a:p>
            <a:pPr>
              <a:buNone/>
            </a:pPr>
            <a:r>
              <a:rPr lang="en-US" sz="2400" dirty="0" smtClean="0"/>
              <a:t>6)At this point holes from  the heavily doped emitter region are injected into the n-type bar &amp; they move towards B1 terminal .Hence the resistance RB1 is drastically reduced</a:t>
            </a:r>
          </a:p>
          <a:p>
            <a:pPr>
              <a:buNone/>
            </a:pPr>
            <a:r>
              <a:rPr lang="en-US" sz="2400" dirty="0" smtClean="0"/>
              <a:t>7)The decrease in RB1 decreases VRB1(i.e.VE)and hence increases the forward biased </a:t>
            </a:r>
          </a:p>
          <a:p>
            <a:pPr>
              <a:buNone/>
            </a:pPr>
            <a:r>
              <a:rPr lang="en-US" sz="2400" dirty="0" smtClean="0"/>
              <a:t>8)The increase forward biased increases emitter current  IE and decreases emitter voltage VE even further up to the valley point. This is the negative resistance region of the device</a:t>
            </a:r>
          </a:p>
          <a:p>
            <a:pPr>
              <a:buNone/>
            </a:pPr>
            <a:r>
              <a:rPr lang="en-US" sz="2400" dirty="0" smtClean="0"/>
              <a:t>8)After valley point ,any increase in IE places the device in saturation. </a:t>
            </a:r>
            <a:endParaRPr lang="en-US" sz="2400" dirty="0"/>
          </a:p>
        </p:txBody>
      </p:sp>
      <p:sp>
        <p:nvSpPr>
          <p:cNvPr id="4" name="Text Placeholder 3"/>
          <p:cNvSpPr>
            <a:spLocks noGrp="1"/>
          </p:cNvSpPr>
          <p:nvPr>
            <p:ph type="body" sz="half" idx="2"/>
          </p:nvPr>
        </p:nvSpPr>
        <p:spPr/>
        <p:txBody>
          <a:bodyPr/>
          <a:lstStyle/>
          <a:p>
            <a:endParaRPr lang="en-US" dirty="0"/>
          </a:p>
        </p:txBody>
      </p:sp>
      <p:pic>
        <p:nvPicPr>
          <p:cNvPr id="5" name="Picture 4" descr="images.png"/>
          <p:cNvPicPr>
            <a:picLocks noChangeAspect="1"/>
          </p:cNvPicPr>
          <p:nvPr/>
        </p:nvPicPr>
        <p:blipFill>
          <a:blip r:embed="rId2"/>
          <a:stretch>
            <a:fillRect/>
          </a:stretch>
        </p:blipFill>
        <p:spPr>
          <a:xfrm>
            <a:off x="228600" y="1828800"/>
            <a:ext cx="3429000" cy="36576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u="sng" dirty="0" smtClean="0">
                <a:solidFill>
                  <a:srgbClr val="C00000"/>
                </a:solidFill>
              </a:rPr>
              <a:t>Important parameters of UJT :-</a:t>
            </a:r>
            <a:endParaRPr lang="en-US" sz="3600" b="1" u="sng" dirty="0">
              <a:solidFill>
                <a:srgbClr val="C00000"/>
              </a:solidFill>
            </a:endParaRPr>
          </a:p>
        </p:txBody>
      </p:sp>
      <p:sp>
        <p:nvSpPr>
          <p:cNvPr id="3" name="Content Placeholder 2"/>
          <p:cNvSpPr>
            <a:spLocks noGrp="1"/>
          </p:cNvSpPr>
          <p:nvPr>
            <p:ph idx="1"/>
          </p:nvPr>
        </p:nvSpPr>
        <p:spPr>
          <a:xfrm>
            <a:off x="457200" y="1066800"/>
            <a:ext cx="8229600" cy="5486400"/>
          </a:xfrm>
        </p:spPr>
        <p:txBody>
          <a:bodyPr>
            <a:normAutofit lnSpcReduction="10000"/>
          </a:bodyPr>
          <a:lstStyle/>
          <a:p>
            <a:pPr>
              <a:buNone/>
            </a:pPr>
            <a:r>
              <a:rPr lang="en-US" sz="2000" b="1" dirty="0" smtClean="0"/>
              <a:t>1)</a:t>
            </a:r>
            <a:r>
              <a:rPr lang="en-US" sz="2000" b="1" u="sng" dirty="0" smtClean="0"/>
              <a:t>Peak point voltage(</a:t>
            </a:r>
            <a:r>
              <a:rPr lang="en-US" sz="2000" b="1" u="sng" dirty="0" err="1" smtClean="0"/>
              <a:t>Vp</a:t>
            </a:r>
            <a:r>
              <a:rPr lang="en-US" sz="2000" b="1" u="sng" dirty="0" smtClean="0"/>
              <a:t>):-</a:t>
            </a:r>
            <a:r>
              <a:rPr lang="en-US" sz="2000" dirty="0" smtClean="0"/>
              <a:t>It is the emitter voltage that is required to trigger or to start conducting the UJT device. It is given by the equation   </a:t>
            </a:r>
          </a:p>
          <a:p>
            <a:pPr>
              <a:buNone/>
            </a:pPr>
            <a:r>
              <a:rPr lang="en-US" sz="2000" b="1" dirty="0" smtClean="0"/>
              <a:t>                                       VP = </a:t>
            </a:r>
            <a:r>
              <a:rPr lang="el-GR" sz="2000" b="1" dirty="0" smtClean="0"/>
              <a:t>η</a:t>
            </a:r>
            <a:r>
              <a:rPr lang="en-US" sz="2000" b="1" dirty="0" smtClean="0"/>
              <a:t>*VBB+VD </a:t>
            </a:r>
          </a:p>
          <a:p>
            <a:pPr>
              <a:buNone/>
            </a:pPr>
            <a:r>
              <a:rPr lang="en-US" sz="2000" b="1" dirty="0" smtClean="0"/>
              <a:t>2) </a:t>
            </a:r>
            <a:r>
              <a:rPr lang="en-US" sz="2000" b="1" u="sng" dirty="0" smtClean="0"/>
              <a:t>Peak point current (</a:t>
            </a:r>
            <a:r>
              <a:rPr lang="en-US" sz="2000" b="1" u="sng" dirty="0" err="1" smtClean="0"/>
              <a:t>Ip</a:t>
            </a:r>
            <a:r>
              <a:rPr lang="en-US" sz="2000" b="1" u="sng" dirty="0" smtClean="0"/>
              <a:t>):-</a:t>
            </a:r>
            <a:r>
              <a:rPr lang="en-US" sz="2000" dirty="0" smtClean="0"/>
              <a:t>It is the minimum emitter current that is required to trigger or to starts conducting the UJT device.</a:t>
            </a:r>
          </a:p>
          <a:p>
            <a:pPr>
              <a:buNone/>
            </a:pPr>
            <a:r>
              <a:rPr lang="en-US" sz="2000" b="1" dirty="0" smtClean="0"/>
              <a:t>3) </a:t>
            </a:r>
            <a:r>
              <a:rPr lang="en-US" sz="2000" b="1" u="sng" dirty="0" smtClean="0"/>
              <a:t>Valley point voltage(Vv):-</a:t>
            </a:r>
            <a:r>
              <a:rPr lang="en-US" sz="2000" dirty="0" smtClean="0"/>
              <a:t>It is the emitter voltage at the valley point. Its value increase with the increase in inter base voltage VBB.</a:t>
            </a:r>
          </a:p>
          <a:p>
            <a:pPr>
              <a:buNone/>
            </a:pPr>
            <a:r>
              <a:rPr lang="en-US" sz="2000" b="1" dirty="0" smtClean="0"/>
              <a:t>4) </a:t>
            </a:r>
            <a:r>
              <a:rPr lang="en-US" sz="2000" b="1" u="sng" dirty="0" smtClean="0"/>
              <a:t>Valley point current(Iv):-</a:t>
            </a:r>
            <a:r>
              <a:rPr lang="en-US" sz="2000" dirty="0" smtClean="0"/>
              <a:t>It is the emitter current at the valley point. Its value increase with the increase in inter base voltage VBB.</a:t>
            </a:r>
          </a:p>
          <a:p>
            <a:pPr>
              <a:buNone/>
            </a:pPr>
            <a:r>
              <a:rPr lang="en-US" sz="2000" b="1" dirty="0" smtClean="0"/>
              <a:t>5) </a:t>
            </a:r>
            <a:r>
              <a:rPr lang="en-US" sz="2000" b="1" u="sng" dirty="0" smtClean="0"/>
              <a:t>Inter base resistance (RBB):-</a:t>
            </a:r>
            <a:r>
              <a:rPr lang="en-US" sz="2000" dirty="0" smtClean="0"/>
              <a:t>It is the total resistance of the UJT device across B1 &amp; B2 terminals. It is given by the equation       		</a:t>
            </a:r>
          </a:p>
          <a:p>
            <a:pPr>
              <a:buNone/>
            </a:pPr>
            <a:r>
              <a:rPr lang="en-US" sz="2000" b="1" dirty="0" smtClean="0"/>
              <a:t>                                       RBB = RB1 + RB2</a:t>
            </a:r>
          </a:p>
          <a:p>
            <a:pPr>
              <a:buNone/>
            </a:pPr>
            <a:r>
              <a:rPr lang="en-US" sz="2000" b="1" dirty="0" smtClean="0"/>
              <a:t>6)</a:t>
            </a:r>
            <a:r>
              <a:rPr lang="en-US" sz="2000" b="1" u="sng" dirty="0" smtClean="0"/>
              <a:t>Intrinsic stand-off ratio (</a:t>
            </a:r>
            <a:r>
              <a:rPr lang="el-GR" sz="2000" b="1" dirty="0" smtClean="0"/>
              <a:t>η</a:t>
            </a:r>
            <a:r>
              <a:rPr lang="en-US" sz="2000" b="1" dirty="0" smtClean="0"/>
              <a:t>):-It is the ratio of RB1 to the total device resister RBB. It is in the range of 0.51 to 0.82 It is given by the equation</a:t>
            </a:r>
          </a:p>
          <a:p>
            <a:pPr>
              <a:buNone/>
            </a:pPr>
            <a:r>
              <a:rPr lang="en-US" sz="2000" b="1" dirty="0" smtClean="0"/>
              <a:t>                                                  </a:t>
            </a:r>
            <a:r>
              <a:rPr lang="el-GR" sz="2000" b="1" dirty="0" smtClean="0"/>
              <a:t>η</a:t>
            </a:r>
            <a:r>
              <a:rPr lang="en-US" sz="2000" b="1" dirty="0" smtClean="0"/>
              <a:t>  </a:t>
            </a:r>
            <a:r>
              <a:rPr lang="en-US" sz="2000" dirty="0" smtClean="0"/>
              <a:t>=(RB1/RB1+RB2)</a:t>
            </a:r>
          </a:p>
          <a:p>
            <a:pPr>
              <a:buNone/>
            </a:pPr>
            <a:r>
              <a:rPr lang="en-US" sz="2000" b="1" dirty="0" smtClean="0"/>
              <a:t>                                                   </a:t>
            </a:r>
            <a:r>
              <a:rPr lang="el-GR" sz="2000" dirty="0" smtClean="0"/>
              <a:t>η</a:t>
            </a:r>
            <a:r>
              <a:rPr lang="en-US" sz="2000" dirty="0" smtClean="0"/>
              <a:t>  =(RB1/RBB</a:t>
            </a:r>
            <a:r>
              <a:rPr lang="en-US" sz="2000" b="1" dirty="0" smtClean="0"/>
              <a:t>)</a:t>
            </a:r>
            <a:endParaRPr lang="en-US"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FF0000"/>
                </a:solidFill>
              </a:rPr>
              <a:t>UJT as a Relaxation oscillator:-</a:t>
            </a:r>
            <a:endParaRPr lang="en-US" sz="2800" b="1" u="sng" dirty="0">
              <a:solidFill>
                <a:srgbClr val="FF0000"/>
              </a:solidFill>
            </a:endParaRPr>
          </a:p>
        </p:txBody>
      </p:sp>
      <p:sp>
        <p:nvSpPr>
          <p:cNvPr id="5" name="Content Placeholder 4"/>
          <p:cNvSpPr>
            <a:spLocks noGrp="1"/>
          </p:cNvSpPr>
          <p:nvPr>
            <p:ph idx="1"/>
          </p:nvPr>
        </p:nvSpPr>
        <p:spPr>
          <a:xfrm>
            <a:off x="457200" y="1219200"/>
            <a:ext cx="8229600" cy="5181600"/>
          </a:xfrm>
        </p:spPr>
        <p:txBody>
          <a:bodyPr>
            <a:normAutofit/>
          </a:bodyPr>
          <a:lstStyle/>
          <a:p>
            <a:pPr marL="457200" indent="-457200">
              <a:buAutoNum type="arabicParenR"/>
            </a:pPr>
            <a:r>
              <a:rPr lang="en-US" sz="2000" dirty="0" smtClean="0"/>
              <a:t>Fig.6 shows UJT relaxation oscillator where the discharging of a capacitor through UJT can develop a saw tooth waveforms at output .</a:t>
            </a:r>
          </a:p>
          <a:p>
            <a:pPr marL="457200" indent="-457200">
              <a:buAutoNum type="arabicParenR" startAt="2"/>
            </a:pPr>
            <a:r>
              <a:rPr lang="en-US" sz="2000" dirty="0" smtClean="0"/>
              <a:t>When battery VBB is turned on , the capacitor C charges through resistor R. During charging period the voltage across the capacitor increases in an exponential manner as shown in fig.6 until it reaches the peak point voltage. </a:t>
            </a:r>
          </a:p>
          <a:p>
            <a:pPr marL="457200" indent="-457200">
              <a:buAutoNum type="arabicParenR" startAt="3"/>
            </a:pPr>
            <a:r>
              <a:rPr lang="en-US" sz="2000" dirty="0" smtClean="0"/>
              <a:t>Now at peak point voltage UJT is fired and capacitor discharges through UJT as shown in fig.6</a:t>
            </a:r>
          </a:p>
          <a:p>
            <a:pPr marL="457200" indent="-457200">
              <a:buAutoNum type="arabicParenR" startAt="4"/>
            </a:pPr>
            <a:r>
              <a:rPr lang="en-US" sz="2000" dirty="0" smtClean="0"/>
              <a:t>As the capacitor voltage become zero ,the UJT is switched off.</a:t>
            </a:r>
          </a:p>
          <a:p>
            <a:pPr marL="457200" indent="-457200">
              <a:buAutoNum type="arabicParenR" startAt="5"/>
            </a:pPr>
            <a:r>
              <a:rPr lang="en-US" sz="2000" dirty="0" smtClean="0"/>
              <a:t>Again  next cycle begins  allowing the capacitor C to charge  again. Thus UJT  develop a saw tooth waveforms  at  output .</a:t>
            </a:r>
          </a:p>
          <a:p>
            <a:pPr marL="457200" indent="-457200">
              <a:buAutoNum type="arabicParenR" startAt="6"/>
            </a:pPr>
            <a:r>
              <a:rPr lang="en-US" sz="2000" dirty="0" smtClean="0"/>
              <a:t>The frequency of saw tooth waveform is given by</a:t>
            </a:r>
          </a:p>
          <a:p>
            <a:pPr marL="457200" indent="-457200">
              <a:buNone/>
            </a:pPr>
            <a:r>
              <a:rPr lang="en-US" sz="2000" dirty="0" smtClean="0"/>
              <a:t>                         Time period   t  =  2.3RCLoge(1/1-</a:t>
            </a:r>
            <a:r>
              <a:rPr lang="el-GR" sz="2000" b="1" dirty="0" smtClean="0"/>
              <a:t> η</a:t>
            </a:r>
            <a:r>
              <a:rPr lang="en-US" sz="2000" b="1" dirty="0" smtClean="0"/>
              <a:t> ) </a:t>
            </a:r>
            <a:r>
              <a:rPr lang="en-US" sz="2000" dirty="0" smtClean="0"/>
              <a:t>sec</a:t>
            </a:r>
          </a:p>
          <a:p>
            <a:pPr marL="457200" indent="-457200">
              <a:buNone/>
            </a:pPr>
            <a:r>
              <a:rPr lang="en-US" sz="2000" b="1" dirty="0" smtClean="0"/>
              <a:t>                         </a:t>
            </a:r>
            <a:r>
              <a:rPr lang="en-US" sz="2000" dirty="0" smtClean="0"/>
              <a:t>Frequency  f =  1/t Hz</a:t>
            </a:r>
          </a:p>
          <a:p>
            <a:pPr>
              <a:buNone/>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C00000"/>
                </a:solidFill>
              </a:rPr>
              <a:t>UJT Relaxation Oscillator</a:t>
            </a:r>
            <a:endParaRPr lang="en-US" sz="3600" b="1" u="sng" dirty="0">
              <a:solidFill>
                <a:srgbClr val="C00000"/>
              </a:solidFill>
            </a:endParaRPr>
          </a:p>
        </p:txBody>
      </p:sp>
      <p:pic>
        <p:nvPicPr>
          <p:cNvPr id="4" name="Content Placeholder 3" descr="images.jpg"/>
          <p:cNvPicPr>
            <a:picLocks noGrp="1" noChangeAspect="1"/>
          </p:cNvPicPr>
          <p:nvPr>
            <p:ph idx="1"/>
          </p:nvPr>
        </p:nvPicPr>
        <p:blipFill>
          <a:blip r:embed="rId2"/>
          <a:stretch>
            <a:fillRect/>
          </a:stretch>
        </p:blipFill>
        <p:spPr>
          <a:xfrm>
            <a:off x="685800" y="1447800"/>
            <a:ext cx="8077200" cy="4724400"/>
          </a:xfrm>
        </p:spPr>
      </p:pic>
      <p:pic>
        <p:nvPicPr>
          <p:cNvPr id="5" name="Content Placeholder 3" descr="images.jpg"/>
          <p:cNvPicPr>
            <a:picLocks noChangeAspect="1"/>
          </p:cNvPicPr>
          <p:nvPr/>
        </p:nvPicPr>
        <p:blipFill>
          <a:blip r:embed="rId2"/>
          <a:stretch>
            <a:fillRect/>
          </a:stretch>
        </p:blipFill>
        <p:spPr>
          <a:xfrm>
            <a:off x="838200" y="1600200"/>
            <a:ext cx="8077200" cy="4724400"/>
          </a:xfrm>
          <a:prstGeom prst="rect">
            <a:avLst/>
          </a:prstGeom>
        </p:spPr>
      </p:pic>
      <p:sp>
        <p:nvSpPr>
          <p:cNvPr id="6" name="Rectangle 5"/>
          <p:cNvSpPr/>
          <p:nvPr/>
        </p:nvSpPr>
        <p:spPr>
          <a:xfrm>
            <a:off x="5257800" y="4267200"/>
            <a:ext cx="1624868" cy="369332"/>
          </a:xfrm>
          <a:prstGeom prst="rect">
            <a:avLst/>
          </a:prstGeom>
        </p:spPr>
        <p:txBody>
          <a:bodyPr wrap="none">
            <a:spAutoFit/>
          </a:bodyPr>
          <a:lstStyle/>
          <a:p>
            <a:r>
              <a:rPr lang="en-US" b="1" u="sng" dirty="0" smtClean="0"/>
              <a:t>Positive spikes</a:t>
            </a:r>
            <a:endParaRPr lang="en-US" dirty="0"/>
          </a:p>
        </p:txBody>
      </p:sp>
      <p:cxnSp>
        <p:nvCxnSpPr>
          <p:cNvPr id="8" name="Straight Arrow Connector 7"/>
          <p:cNvCxnSpPr/>
          <p:nvPr/>
        </p:nvCxnSpPr>
        <p:spPr>
          <a:xfrm rot="5400000">
            <a:off x="5029200" y="4495800"/>
            <a:ext cx="304800" cy="304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 name="Straight Arrow Connector 9"/>
          <p:cNvCxnSpPr/>
          <p:nvPr/>
        </p:nvCxnSpPr>
        <p:spPr>
          <a:xfrm rot="5400000">
            <a:off x="6019800" y="4572000"/>
            <a:ext cx="228600" cy="228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C00000"/>
                </a:solidFill>
              </a:rPr>
              <a:t>Application of UJT:-</a:t>
            </a:r>
            <a:endParaRPr lang="en-US" sz="3600" b="1" u="sng" dirty="0">
              <a:solidFill>
                <a:srgbClr val="C00000"/>
              </a:solidFill>
            </a:endParaRPr>
          </a:p>
        </p:txBody>
      </p:sp>
      <p:sp>
        <p:nvSpPr>
          <p:cNvPr id="3" name="Content Placeholder 2"/>
          <p:cNvSpPr>
            <a:spLocks noGrp="1"/>
          </p:cNvSpPr>
          <p:nvPr>
            <p:ph idx="1"/>
          </p:nvPr>
        </p:nvSpPr>
        <p:spPr/>
        <p:txBody>
          <a:bodyPr>
            <a:normAutofit/>
          </a:bodyPr>
          <a:lstStyle/>
          <a:p>
            <a:pPr>
              <a:buNone/>
            </a:pPr>
            <a:r>
              <a:rPr lang="en-US" sz="2400" dirty="0" smtClean="0"/>
              <a:t>   UJT can be used in the following applications</a:t>
            </a:r>
          </a:p>
          <a:p>
            <a:pPr>
              <a:buNone/>
            </a:pPr>
            <a:r>
              <a:rPr lang="en-US" sz="2400" dirty="0" smtClean="0"/>
              <a:t>  1)It is used to trigger SCRs and TRIACS</a:t>
            </a:r>
          </a:p>
          <a:p>
            <a:pPr>
              <a:buNone/>
            </a:pPr>
            <a:r>
              <a:rPr lang="en-US" sz="2400" dirty="0" smtClean="0"/>
              <a:t>  2) It is used  in non sinusoidal oscillators</a:t>
            </a:r>
          </a:p>
          <a:p>
            <a:pPr>
              <a:buNone/>
            </a:pPr>
            <a:r>
              <a:rPr lang="en-US" sz="2400" dirty="0" smtClean="0"/>
              <a:t>  3) It is used  in phase control and timing circuits</a:t>
            </a:r>
          </a:p>
          <a:p>
            <a:pPr>
              <a:buNone/>
            </a:pPr>
            <a:r>
              <a:rPr lang="en-US" sz="2400" dirty="0" smtClean="0"/>
              <a:t>  4) It is used  in saw tooth generators</a:t>
            </a:r>
          </a:p>
          <a:p>
            <a:pPr>
              <a:buNone/>
            </a:pPr>
            <a:r>
              <a:rPr lang="en-US" sz="2400" dirty="0" smtClean="0"/>
              <a:t>  5) It is used in high switching speed applications</a:t>
            </a:r>
          </a:p>
          <a:p>
            <a:pPr>
              <a:buNone/>
            </a:pP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4000" b="1" u="sng" dirty="0" smtClean="0">
                <a:solidFill>
                  <a:srgbClr val="FF0000"/>
                </a:solidFill>
              </a:rPr>
              <a:t>Symbol of UJT</a:t>
            </a:r>
            <a:endParaRPr lang="en-US" sz="4000" b="1" u="sng" dirty="0">
              <a:solidFill>
                <a:srgbClr val="FF0000"/>
              </a:solidFill>
            </a:endParaRPr>
          </a:p>
        </p:txBody>
      </p:sp>
      <p:sp>
        <p:nvSpPr>
          <p:cNvPr id="3" name="Content Placeholder 2"/>
          <p:cNvSpPr>
            <a:spLocks noGrp="1"/>
          </p:cNvSpPr>
          <p:nvPr>
            <p:ph idx="1"/>
          </p:nvPr>
        </p:nvSpPr>
        <p:spPr>
          <a:xfrm>
            <a:off x="457200" y="1066800"/>
            <a:ext cx="8229600" cy="5334000"/>
          </a:xfrm>
        </p:spPr>
        <p:txBody>
          <a:bodyPr>
            <a:normAutofit fontScale="92500" lnSpcReduction="10000"/>
          </a:bodyPr>
          <a:lstStyle/>
          <a:p>
            <a:pPr marL="514350" indent="-514350">
              <a:buAutoNum type="arabicParenR"/>
            </a:pPr>
            <a:r>
              <a:rPr lang="en-US" sz="2800" dirty="0" smtClean="0">
                <a:solidFill>
                  <a:schemeClr val="accent5">
                    <a:lumMod val="50000"/>
                  </a:schemeClr>
                </a:solidFill>
              </a:rPr>
              <a:t>The </a:t>
            </a:r>
            <a:r>
              <a:rPr lang="en-US" sz="2800" b="1" dirty="0" smtClean="0">
                <a:solidFill>
                  <a:schemeClr val="accent5">
                    <a:lumMod val="50000"/>
                  </a:schemeClr>
                </a:solidFill>
              </a:rPr>
              <a:t>symbol of UJT </a:t>
            </a:r>
            <a:r>
              <a:rPr lang="en-US" sz="2800" dirty="0" smtClean="0">
                <a:solidFill>
                  <a:schemeClr val="accent5">
                    <a:lumMod val="50000"/>
                  </a:schemeClr>
                </a:solidFill>
              </a:rPr>
              <a:t>is different from the </a:t>
            </a:r>
            <a:r>
              <a:rPr lang="en-US" sz="2800" b="1" dirty="0" smtClean="0">
                <a:solidFill>
                  <a:schemeClr val="accent5">
                    <a:lumMod val="50000"/>
                  </a:schemeClr>
                </a:solidFill>
              </a:rPr>
              <a:t>symbol of </a:t>
            </a:r>
            <a:r>
              <a:rPr lang="en-US" sz="2800" b="1" dirty="0" smtClean="0">
                <a:solidFill>
                  <a:schemeClr val="accent5">
                    <a:lumMod val="75000"/>
                  </a:schemeClr>
                </a:solidFill>
              </a:rPr>
              <a:t>JFET</a:t>
            </a:r>
          </a:p>
          <a:p>
            <a:pPr marL="514350" indent="-514350">
              <a:buAutoNum type="arabicParenR"/>
            </a:pPr>
            <a:r>
              <a:rPr lang="en-US" sz="2800" dirty="0" smtClean="0">
                <a:solidFill>
                  <a:srgbClr val="7030A0"/>
                </a:solidFill>
              </a:rPr>
              <a:t>There is a </a:t>
            </a:r>
            <a:r>
              <a:rPr lang="en-US" sz="2800" b="1" dirty="0" smtClean="0">
                <a:solidFill>
                  <a:srgbClr val="7030A0"/>
                </a:solidFill>
              </a:rPr>
              <a:t>tilt in the arrow </a:t>
            </a:r>
            <a:r>
              <a:rPr lang="en-US" sz="2800" dirty="0" smtClean="0">
                <a:solidFill>
                  <a:srgbClr val="7030A0"/>
                </a:solidFill>
              </a:rPr>
              <a:t>by a small angle.</a:t>
            </a:r>
          </a:p>
          <a:p>
            <a:pPr marL="514350" indent="-514350">
              <a:buAutoNum type="arabicParenR"/>
            </a:pPr>
            <a:r>
              <a:rPr lang="en-US" sz="2800" dirty="0" smtClean="0">
                <a:solidFill>
                  <a:schemeClr val="accent2">
                    <a:lumMod val="75000"/>
                  </a:schemeClr>
                </a:solidFill>
              </a:rPr>
              <a:t>The symbolic representation of UJT is as shown fig1</a:t>
            </a:r>
          </a:p>
          <a:p>
            <a:pPr marL="514350" indent="-514350">
              <a:buAutoNum type="arabicParenR"/>
            </a:pPr>
            <a:r>
              <a:rPr lang="en-US" sz="2800" dirty="0" smtClean="0">
                <a:solidFill>
                  <a:schemeClr val="accent2">
                    <a:lumMod val="75000"/>
                  </a:schemeClr>
                </a:solidFill>
              </a:rPr>
              <a:t>The arrow on the emitter terminal indicates  the direction of conventional current flow. </a:t>
            </a:r>
            <a:endParaRPr lang="en-US" sz="2800" dirty="0" smtClean="0"/>
          </a:p>
          <a:p>
            <a:pPr marL="514350" indent="-514350">
              <a:buAutoNum type="arabicParenR"/>
            </a:pPr>
            <a:endParaRPr lang="en-US" dirty="0" smtClean="0">
              <a:solidFill>
                <a:srgbClr val="7030A0"/>
              </a:solidFill>
            </a:endParaRPr>
          </a:p>
          <a:p>
            <a:pPr marL="514350" indent="-514350">
              <a:buAutoNum type="arabicParenR"/>
            </a:pPr>
            <a:endParaRPr lang="en-US" dirty="0" smtClean="0">
              <a:solidFill>
                <a:srgbClr val="7030A0"/>
              </a:solidFill>
            </a:endParaRPr>
          </a:p>
          <a:p>
            <a:pPr marL="514350" indent="-514350">
              <a:buAutoNum type="arabicParenR"/>
            </a:pPr>
            <a:endParaRPr lang="en-US" dirty="0" smtClean="0">
              <a:solidFill>
                <a:srgbClr val="7030A0"/>
              </a:solidFill>
            </a:endParaRPr>
          </a:p>
          <a:p>
            <a:pPr marL="514350" indent="-514350">
              <a:buNone/>
            </a:pPr>
            <a:r>
              <a:rPr lang="en-US" sz="2000" dirty="0" smtClean="0">
                <a:solidFill>
                  <a:srgbClr val="7030A0"/>
                </a:solidFill>
              </a:rPr>
              <a:t>                        </a:t>
            </a:r>
          </a:p>
          <a:p>
            <a:pPr marL="514350" indent="-514350">
              <a:buNone/>
            </a:pPr>
            <a:endParaRPr lang="en-US" sz="2000" dirty="0" smtClean="0">
              <a:solidFill>
                <a:srgbClr val="7030A0"/>
              </a:solidFill>
            </a:endParaRPr>
          </a:p>
          <a:p>
            <a:pPr marL="514350" indent="-514350">
              <a:buNone/>
            </a:pPr>
            <a:r>
              <a:rPr lang="en-US" sz="2000" dirty="0" smtClean="0">
                <a:solidFill>
                  <a:srgbClr val="7030A0"/>
                </a:solidFill>
              </a:rPr>
              <a:t>                                              </a:t>
            </a:r>
          </a:p>
          <a:p>
            <a:pPr marL="514350" indent="-514350">
              <a:buNone/>
            </a:pPr>
            <a:r>
              <a:rPr lang="en-US" sz="2000" b="1" u="sng" dirty="0" smtClean="0">
                <a:solidFill>
                  <a:srgbClr val="7030A0"/>
                </a:solidFill>
              </a:rPr>
              <a:t> </a:t>
            </a:r>
            <a:r>
              <a:rPr lang="en-US" sz="2000" b="1" dirty="0" smtClean="0">
                <a:solidFill>
                  <a:srgbClr val="7030A0"/>
                </a:solidFill>
              </a:rPr>
              <a:t>                                                          </a:t>
            </a:r>
          </a:p>
        </p:txBody>
      </p:sp>
      <p:pic>
        <p:nvPicPr>
          <p:cNvPr id="4" name="Content Placeholder 4" descr="download.png"/>
          <p:cNvPicPr>
            <a:picLocks noChangeAspect="1"/>
          </p:cNvPicPr>
          <p:nvPr/>
        </p:nvPicPr>
        <p:blipFill>
          <a:blip r:embed="rId2"/>
          <a:srcRect r="63006"/>
          <a:stretch>
            <a:fillRect/>
          </a:stretch>
        </p:blipFill>
        <p:spPr>
          <a:xfrm>
            <a:off x="2895600" y="3048000"/>
            <a:ext cx="5410200" cy="3505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download.png"/>
          <p:cNvPicPr>
            <a:picLocks noGrp="1" noChangeAspect="1"/>
          </p:cNvPicPr>
          <p:nvPr>
            <p:ph sz="half" idx="2"/>
          </p:nvPr>
        </p:nvPicPr>
        <p:blipFill>
          <a:blip r:embed="rId2"/>
          <a:srcRect r="63006"/>
          <a:stretch>
            <a:fillRect/>
          </a:stretch>
        </p:blipFill>
        <p:spPr>
          <a:xfrm>
            <a:off x="4572000" y="2057400"/>
            <a:ext cx="3352800" cy="3124200"/>
          </a:xfrm>
          <a:prstGeom prst="rect">
            <a:avLst/>
          </a:prstGeom>
        </p:spPr>
      </p:pic>
      <p:pic>
        <p:nvPicPr>
          <p:cNvPr id="6" name="Picture 2"/>
          <p:cNvPicPr>
            <a:picLocks noGrp="1" noChangeAspect="1" noChangeArrowheads="1"/>
          </p:cNvPicPr>
          <p:nvPr>
            <p:ph sz="half" idx="1"/>
          </p:nvPr>
        </p:nvPicPr>
        <p:blipFill>
          <a:blip r:embed="rId3"/>
          <a:srcRect l="9593" t="10870" r="6600" b="19565"/>
          <a:stretch>
            <a:fillRect/>
          </a:stretch>
        </p:blipFill>
        <p:spPr bwMode="auto">
          <a:xfrm>
            <a:off x="942967" y="1600200"/>
            <a:ext cx="3067065" cy="4525963"/>
          </a:xfrm>
          <a:prstGeom prst="rect">
            <a:avLst/>
          </a:prstGeom>
          <a:noFill/>
          <a:ln w="9525">
            <a:noFill/>
            <a:miter lim="800000"/>
            <a:headEnd/>
            <a:tailEnd/>
          </a:ln>
          <a:effectLst/>
        </p:spPr>
      </p:pic>
      <p:sp>
        <p:nvSpPr>
          <p:cNvPr id="7" name="Rectangle 6"/>
          <p:cNvSpPr/>
          <p:nvPr/>
        </p:nvSpPr>
        <p:spPr>
          <a:xfrm>
            <a:off x="5943600" y="5562600"/>
            <a:ext cx="1953740" cy="369332"/>
          </a:xfrm>
          <a:prstGeom prst="rect">
            <a:avLst/>
          </a:prstGeom>
        </p:spPr>
        <p:txBody>
          <a:bodyPr wrap="none">
            <a:spAutoFit/>
          </a:bodyPr>
          <a:lstStyle/>
          <a:p>
            <a:pPr marL="514350" indent="-514350">
              <a:buNone/>
            </a:pPr>
            <a:r>
              <a:rPr lang="en-US" b="1" u="sng" dirty="0" smtClean="0"/>
              <a:t>Fig1 symbol of UJT</a:t>
            </a:r>
            <a:endParaRPr lang="en-US"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u="sng" dirty="0" smtClean="0">
                <a:solidFill>
                  <a:srgbClr val="C00000"/>
                </a:solidFill>
              </a:rPr>
              <a:t>Equivalent circuit of UJT</a:t>
            </a:r>
            <a:endParaRPr lang="en-US" sz="3600" b="1" u="sng" dirty="0">
              <a:solidFill>
                <a:srgbClr val="C00000"/>
              </a:solidFill>
            </a:endParaRPr>
          </a:p>
        </p:txBody>
      </p:sp>
      <p:sp>
        <p:nvSpPr>
          <p:cNvPr id="3" name="Content Placeholder 2"/>
          <p:cNvSpPr>
            <a:spLocks noGrp="1"/>
          </p:cNvSpPr>
          <p:nvPr>
            <p:ph idx="1"/>
          </p:nvPr>
        </p:nvSpPr>
        <p:spPr>
          <a:xfrm>
            <a:off x="457200" y="914400"/>
            <a:ext cx="8229600" cy="5943600"/>
          </a:xfrm>
        </p:spPr>
        <p:txBody>
          <a:bodyPr>
            <a:normAutofit lnSpcReduction="10000"/>
          </a:bodyPr>
          <a:lstStyle/>
          <a:p>
            <a:pPr>
              <a:buNone/>
            </a:pPr>
            <a:r>
              <a:rPr lang="en-US" sz="2800" dirty="0" smtClean="0"/>
              <a:t>1)Fig.2 shows the equivalent circuit diagram of UJT</a:t>
            </a:r>
          </a:p>
          <a:p>
            <a:pPr>
              <a:buNone/>
            </a:pPr>
            <a:r>
              <a:rPr lang="en-US" sz="2800" dirty="0" smtClean="0"/>
              <a:t>2)It consist of two resistors RB1 and RB2,and a single diode D</a:t>
            </a:r>
          </a:p>
          <a:p>
            <a:pPr>
              <a:buNone/>
            </a:pPr>
            <a:r>
              <a:rPr lang="en-US" sz="2800" dirty="0" smtClean="0"/>
              <a:t>3)RB1 is a variable resistor and RB2 is fixed resistor.</a:t>
            </a:r>
          </a:p>
          <a:p>
            <a:pPr>
              <a:buNone/>
            </a:pPr>
            <a:r>
              <a:rPr lang="en-US" sz="2800" dirty="0" smtClean="0"/>
              <a:t>4)RB1 varies from 5k</a:t>
            </a:r>
            <a:r>
              <a:rPr lang="el-GR" sz="2800" dirty="0" smtClean="0"/>
              <a:t>Ω</a:t>
            </a:r>
            <a:r>
              <a:rPr lang="en-US" sz="2800" dirty="0" smtClean="0"/>
              <a:t> to 50</a:t>
            </a:r>
            <a:r>
              <a:rPr lang="el-GR" sz="2800" dirty="0" smtClean="0"/>
              <a:t>Ω</a:t>
            </a:r>
            <a:r>
              <a:rPr lang="en-US" sz="2800" dirty="0" smtClean="0"/>
              <a:t> with IE</a:t>
            </a:r>
          </a:p>
          <a:p>
            <a:pPr>
              <a:buNone/>
            </a:pPr>
            <a:r>
              <a:rPr lang="en-US" sz="2800" dirty="0" smtClean="0"/>
              <a:t>5)From fig2 </a:t>
            </a:r>
            <a:r>
              <a:rPr lang="en-US" sz="2800" dirty="0" err="1" smtClean="0"/>
              <a:t>i</a:t>
            </a:r>
            <a:r>
              <a:rPr lang="en-US" sz="2800" dirty="0" smtClean="0"/>
              <a:t>) RBB=RB1+RB2</a:t>
            </a:r>
          </a:p>
          <a:p>
            <a:pPr>
              <a:buNone/>
            </a:pPr>
            <a:r>
              <a:rPr lang="en-US" sz="2800" dirty="0" smtClean="0"/>
              <a:t>                     ii) VRB1 =(RB1/RB1+RB2)*VBB</a:t>
            </a:r>
          </a:p>
          <a:p>
            <a:pPr>
              <a:buNone/>
            </a:pPr>
            <a:r>
              <a:rPr lang="en-US" sz="2800" dirty="0" smtClean="0"/>
              <a:t>                                    = </a:t>
            </a:r>
            <a:r>
              <a:rPr lang="el-GR" sz="2800" dirty="0" smtClean="0"/>
              <a:t>η</a:t>
            </a:r>
            <a:r>
              <a:rPr lang="en-US" sz="2800" dirty="0" smtClean="0"/>
              <a:t>*VBB</a:t>
            </a:r>
          </a:p>
          <a:p>
            <a:pPr>
              <a:buNone/>
            </a:pPr>
            <a:r>
              <a:rPr lang="en-US" sz="2800" dirty="0" smtClean="0"/>
              <a:t>               where </a:t>
            </a:r>
            <a:r>
              <a:rPr lang="el-GR" sz="2800" dirty="0" smtClean="0"/>
              <a:t>η</a:t>
            </a:r>
            <a:r>
              <a:rPr lang="en-US" sz="2800" dirty="0" smtClean="0"/>
              <a:t> is the </a:t>
            </a:r>
            <a:r>
              <a:rPr lang="en-US" sz="2800" b="1" u="sng" dirty="0" smtClean="0"/>
              <a:t>intrinsic stand off ratio </a:t>
            </a:r>
            <a:r>
              <a:rPr lang="en-US" sz="2800" dirty="0" smtClean="0"/>
              <a:t>and it is in the </a:t>
            </a:r>
            <a:r>
              <a:rPr lang="en-US" sz="2800" b="1" dirty="0" smtClean="0"/>
              <a:t>range of 0.51 to 0.82</a:t>
            </a:r>
          </a:p>
          <a:p>
            <a:pPr>
              <a:buNone/>
            </a:pPr>
            <a:r>
              <a:rPr lang="en-US" sz="2800" dirty="0" smtClean="0"/>
              <a:t>                      iii) VP = </a:t>
            </a:r>
            <a:r>
              <a:rPr lang="el-GR" sz="2800" dirty="0" smtClean="0"/>
              <a:t>η</a:t>
            </a:r>
            <a:r>
              <a:rPr lang="en-US" sz="2800" dirty="0" smtClean="0"/>
              <a:t>*VBB+VD</a:t>
            </a:r>
          </a:p>
          <a:p>
            <a:pPr>
              <a:buNone/>
            </a:pPr>
            <a:r>
              <a:rPr lang="en-US" sz="2800" dirty="0" smtClean="0"/>
              <a:t>           Where </a:t>
            </a:r>
            <a:r>
              <a:rPr lang="en-US" sz="2800" b="1" dirty="0" smtClean="0"/>
              <a:t>VP is the peak point voltage </a:t>
            </a:r>
            <a:r>
              <a:rPr lang="en-US" sz="2800" dirty="0" smtClean="0"/>
              <a:t>at which UJT start conducting (fired)</a:t>
            </a:r>
          </a:p>
          <a:p>
            <a:pPr>
              <a:buNone/>
            </a:pPr>
            <a:endParaRPr lang="en-US" sz="2800" dirty="0" smtClean="0"/>
          </a:p>
          <a:p>
            <a:pPr>
              <a:buNone/>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t>fig.2 Equivalent circuit of UJT</a:t>
            </a:r>
            <a:endParaRPr lang="en-US" sz="2400" b="1" u="sng" dirty="0"/>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p>
          <a:p>
            <a:pPr>
              <a:buNone/>
            </a:pPr>
            <a:r>
              <a:rPr lang="en-US" dirty="0" smtClean="0"/>
              <a:t>                    </a:t>
            </a:r>
            <a:endParaRPr lang="en-US" sz="2800" b="1" u="sng" dirty="0"/>
          </a:p>
        </p:txBody>
      </p:sp>
      <p:pic>
        <p:nvPicPr>
          <p:cNvPr id="4" name="Picture 3" descr="unnamed.gif"/>
          <p:cNvPicPr>
            <a:picLocks noChangeAspect="1"/>
          </p:cNvPicPr>
          <p:nvPr/>
        </p:nvPicPr>
        <p:blipFill>
          <a:blip r:embed="rId2"/>
          <a:srcRect l="65717"/>
          <a:stretch>
            <a:fillRect/>
          </a:stretch>
        </p:blipFill>
        <p:spPr>
          <a:xfrm>
            <a:off x="2667000" y="1661160"/>
            <a:ext cx="3784968" cy="466344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smtClean="0">
                <a:solidFill>
                  <a:srgbClr val="FF0000"/>
                </a:solidFill>
              </a:rPr>
              <a:t>Construction of UJT</a:t>
            </a:r>
            <a:endParaRPr lang="en-US" u="sng" dirty="0">
              <a:solidFill>
                <a:srgbClr val="FF0000"/>
              </a:solidFill>
            </a:endParaRPr>
          </a:p>
        </p:txBody>
      </p:sp>
      <p:sp>
        <p:nvSpPr>
          <p:cNvPr id="3" name="Content Placeholder 2"/>
          <p:cNvSpPr>
            <a:spLocks noGrp="1"/>
          </p:cNvSpPr>
          <p:nvPr>
            <p:ph idx="1"/>
          </p:nvPr>
        </p:nvSpPr>
        <p:spPr>
          <a:xfrm>
            <a:off x="457200" y="990600"/>
            <a:ext cx="8229600" cy="5638800"/>
          </a:xfrm>
        </p:spPr>
        <p:txBody>
          <a:bodyPr>
            <a:normAutofit fontScale="77500" lnSpcReduction="20000"/>
          </a:bodyPr>
          <a:lstStyle/>
          <a:p>
            <a:pPr>
              <a:buNone/>
            </a:pPr>
            <a:r>
              <a:rPr lang="en-US" dirty="0" smtClean="0">
                <a:solidFill>
                  <a:srgbClr val="7030A0"/>
                </a:solidFill>
              </a:rPr>
              <a:t>1)Fig 3 shows constructional diagram of UJT</a:t>
            </a:r>
          </a:p>
          <a:p>
            <a:pPr>
              <a:buNone/>
            </a:pPr>
            <a:r>
              <a:rPr lang="en-US" dirty="0" smtClean="0">
                <a:solidFill>
                  <a:srgbClr val="7030A0"/>
                </a:solidFill>
              </a:rPr>
              <a:t>2)It consist of a lightly doped n-type silicon </a:t>
            </a:r>
            <a:r>
              <a:rPr lang="en-US" b="1" u="sng" dirty="0" smtClean="0">
                <a:solidFill>
                  <a:srgbClr val="7030A0"/>
                </a:solidFill>
              </a:rPr>
              <a:t>semiconductor bar </a:t>
            </a:r>
            <a:r>
              <a:rPr lang="en-US" dirty="0" smtClean="0">
                <a:solidFill>
                  <a:srgbClr val="7030A0"/>
                </a:solidFill>
              </a:rPr>
              <a:t>provided with </a:t>
            </a:r>
            <a:r>
              <a:rPr lang="en-US" b="1" u="sng" dirty="0" err="1" smtClean="0">
                <a:solidFill>
                  <a:srgbClr val="7030A0"/>
                </a:solidFill>
              </a:rPr>
              <a:t>ohmic</a:t>
            </a:r>
            <a:r>
              <a:rPr lang="en-US" b="1" u="sng" dirty="0" smtClean="0">
                <a:solidFill>
                  <a:srgbClr val="7030A0"/>
                </a:solidFill>
              </a:rPr>
              <a:t> contacts </a:t>
            </a:r>
            <a:r>
              <a:rPr lang="en-US" dirty="0" smtClean="0">
                <a:solidFill>
                  <a:srgbClr val="7030A0"/>
                </a:solidFill>
              </a:rPr>
              <a:t>on either side</a:t>
            </a:r>
          </a:p>
          <a:p>
            <a:pPr>
              <a:buNone/>
            </a:pPr>
            <a:r>
              <a:rPr lang="en-US" dirty="0" smtClean="0">
                <a:solidFill>
                  <a:schemeClr val="accent6">
                    <a:lumMod val="75000"/>
                  </a:schemeClr>
                </a:solidFill>
              </a:rPr>
              <a:t>3)The two end terminals are called as </a:t>
            </a:r>
            <a:r>
              <a:rPr lang="en-US" b="1" u="sng" dirty="0" smtClean="0">
                <a:solidFill>
                  <a:schemeClr val="accent6">
                    <a:lumMod val="75000"/>
                  </a:schemeClr>
                </a:solidFill>
              </a:rPr>
              <a:t>base B1 </a:t>
            </a:r>
            <a:r>
              <a:rPr lang="en-US" dirty="0" smtClean="0">
                <a:solidFill>
                  <a:schemeClr val="accent6">
                    <a:lumMod val="75000"/>
                  </a:schemeClr>
                </a:solidFill>
              </a:rPr>
              <a:t>and </a:t>
            </a:r>
            <a:r>
              <a:rPr lang="en-US" b="1" u="sng" dirty="0" smtClean="0">
                <a:solidFill>
                  <a:schemeClr val="accent6">
                    <a:lumMod val="75000"/>
                  </a:schemeClr>
                </a:solidFill>
              </a:rPr>
              <a:t>base B2</a:t>
            </a:r>
          </a:p>
          <a:p>
            <a:pPr>
              <a:buNone/>
            </a:pPr>
            <a:r>
              <a:rPr lang="en-US" dirty="0" smtClean="0">
                <a:solidFill>
                  <a:srgbClr val="C00000"/>
                </a:solidFill>
              </a:rPr>
              <a:t>4)A small heavily doped p-region into one side of bar is called as </a:t>
            </a:r>
            <a:r>
              <a:rPr lang="en-US" b="1" u="sng" dirty="0" smtClean="0">
                <a:solidFill>
                  <a:srgbClr val="C00000"/>
                </a:solidFill>
              </a:rPr>
              <a:t>Emitter</a:t>
            </a:r>
            <a:r>
              <a:rPr lang="en-US" dirty="0" smtClean="0">
                <a:solidFill>
                  <a:srgbClr val="C00000"/>
                </a:solidFill>
              </a:rPr>
              <a:t> </a:t>
            </a:r>
            <a:r>
              <a:rPr lang="en-US" b="1" u="sng" dirty="0" smtClean="0">
                <a:solidFill>
                  <a:srgbClr val="C00000"/>
                </a:solidFill>
              </a:rPr>
              <a:t>E region </a:t>
            </a:r>
            <a:r>
              <a:rPr lang="en-US" dirty="0" smtClean="0">
                <a:solidFill>
                  <a:srgbClr val="C00000"/>
                </a:solidFill>
              </a:rPr>
              <a:t>of UJT</a:t>
            </a:r>
          </a:p>
          <a:p>
            <a:pPr>
              <a:buNone/>
            </a:pPr>
            <a:r>
              <a:rPr lang="en-US" dirty="0" smtClean="0">
                <a:solidFill>
                  <a:srgbClr val="0070C0"/>
                </a:solidFill>
              </a:rPr>
              <a:t>5)This p-region forms a </a:t>
            </a:r>
            <a:r>
              <a:rPr lang="en-US" b="1" u="sng" dirty="0" smtClean="0">
                <a:solidFill>
                  <a:srgbClr val="0070C0"/>
                </a:solidFill>
              </a:rPr>
              <a:t>p-n junction </a:t>
            </a:r>
            <a:r>
              <a:rPr lang="en-US" dirty="0" smtClean="0">
                <a:solidFill>
                  <a:srgbClr val="0070C0"/>
                </a:solidFill>
              </a:rPr>
              <a:t>with the n-type bar</a:t>
            </a:r>
          </a:p>
          <a:p>
            <a:pPr>
              <a:buNone/>
            </a:pPr>
            <a:r>
              <a:rPr lang="en-US" dirty="0" smtClean="0">
                <a:solidFill>
                  <a:srgbClr val="FF0000"/>
                </a:solidFill>
              </a:rPr>
              <a:t>6)The resistance of the n-type bar between base B1 and base B2 is called as </a:t>
            </a:r>
            <a:r>
              <a:rPr lang="en-US" b="1" u="sng" dirty="0" smtClean="0">
                <a:solidFill>
                  <a:srgbClr val="FF0000"/>
                </a:solidFill>
              </a:rPr>
              <a:t>Inter-base resistance RBB </a:t>
            </a:r>
            <a:r>
              <a:rPr lang="en-US" dirty="0" smtClean="0">
                <a:solidFill>
                  <a:srgbClr val="FF0000"/>
                </a:solidFill>
              </a:rPr>
              <a:t>.it is in the range of </a:t>
            </a:r>
            <a:r>
              <a:rPr lang="en-US" b="1" u="sng" dirty="0" smtClean="0">
                <a:solidFill>
                  <a:srgbClr val="FF0000"/>
                </a:solidFill>
              </a:rPr>
              <a:t>few kilo ohm</a:t>
            </a:r>
          </a:p>
          <a:p>
            <a:pPr>
              <a:buNone/>
            </a:pPr>
            <a:r>
              <a:rPr lang="en-US" dirty="0" smtClean="0">
                <a:solidFill>
                  <a:schemeClr val="accent3">
                    <a:lumMod val="50000"/>
                  </a:schemeClr>
                </a:solidFill>
              </a:rPr>
              <a:t>7) The inter-base resistance RBB can be broken up into two resistance as </a:t>
            </a:r>
            <a:r>
              <a:rPr lang="en-US" b="1" u="sng" dirty="0" smtClean="0">
                <a:solidFill>
                  <a:schemeClr val="accent3">
                    <a:lumMod val="50000"/>
                  </a:schemeClr>
                </a:solidFill>
              </a:rPr>
              <a:t>RB1</a:t>
            </a:r>
            <a:r>
              <a:rPr lang="en-US" dirty="0" smtClean="0">
                <a:solidFill>
                  <a:schemeClr val="accent3">
                    <a:lumMod val="50000"/>
                  </a:schemeClr>
                </a:solidFill>
              </a:rPr>
              <a:t> and </a:t>
            </a:r>
            <a:r>
              <a:rPr lang="en-US" b="1" u="sng" dirty="0" smtClean="0">
                <a:solidFill>
                  <a:schemeClr val="accent3">
                    <a:lumMod val="50000"/>
                  </a:schemeClr>
                </a:solidFill>
              </a:rPr>
              <a:t>RB2</a:t>
            </a:r>
          </a:p>
          <a:p>
            <a:pPr>
              <a:buNone/>
            </a:pPr>
            <a:r>
              <a:rPr lang="en-US" dirty="0" smtClean="0">
                <a:solidFill>
                  <a:schemeClr val="tx2"/>
                </a:solidFill>
              </a:rPr>
              <a:t>8)Since the emitter region is closer to base B2 the value of </a:t>
            </a:r>
            <a:r>
              <a:rPr lang="en-US" b="1" u="sng" dirty="0" smtClean="0">
                <a:solidFill>
                  <a:schemeClr val="tx2"/>
                </a:solidFill>
              </a:rPr>
              <a:t>RB1 is greater than RB2</a:t>
            </a:r>
          </a:p>
          <a:p>
            <a:pPr>
              <a:buNone/>
            </a:pPr>
            <a:r>
              <a:rPr lang="en-US" dirty="0" smtClean="0"/>
              <a:t>9)The total resistance RBB between B1 &amp; B2 is called as interbase resistance and it is given by, </a:t>
            </a:r>
            <a:r>
              <a:rPr lang="en-US" b="1" u="sng" dirty="0" smtClean="0"/>
              <a:t>RBB=RB1+RB2</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t>Fig.3 construction of UJT</a:t>
            </a:r>
            <a:endParaRPr lang="en-US" sz="2400"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endParaRPr lang="en-US" sz="2800" b="1" u="sng" dirty="0" smtClean="0"/>
          </a:p>
          <a:p>
            <a:endParaRPr lang="en-US" dirty="0" smtClean="0"/>
          </a:p>
          <a:p>
            <a:endParaRPr lang="en-US" dirty="0" smtClean="0"/>
          </a:p>
          <a:p>
            <a:endParaRPr lang="en-US" dirty="0"/>
          </a:p>
        </p:txBody>
      </p:sp>
      <p:pic>
        <p:nvPicPr>
          <p:cNvPr id="4" name="Picture 3" descr="unnamed.gif"/>
          <p:cNvPicPr>
            <a:picLocks noChangeAspect="1"/>
          </p:cNvPicPr>
          <p:nvPr/>
        </p:nvPicPr>
        <p:blipFill>
          <a:blip r:embed="rId2"/>
          <a:srcRect l="32166" r="32442"/>
          <a:stretch>
            <a:fillRect/>
          </a:stretch>
        </p:blipFill>
        <p:spPr>
          <a:xfrm>
            <a:off x="2667000" y="1676400"/>
            <a:ext cx="3756269" cy="420624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b="1" u="sng" dirty="0" smtClean="0">
                <a:solidFill>
                  <a:srgbClr val="FF0000"/>
                </a:solidFill>
              </a:rPr>
              <a:t>Working of UJT</a:t>
            </a:r>
            <a:endParaRPr lang="en-US" sz="3600" b="1" u="sng" dirty="0">
              <a:solidFill>
                <a:srgbClr val="FF0000"/>
              </a:solidFill>
            </a:endParaRPr>
          </a:p>
        </p:txBody>
      </p:sp>
      <p:sp>
        <p:nvSpPr>
          <p:cNvPr id="3" name="Content Placeholder 2"/>
          <p:cNvSpPr>
            <a:spLocks noGrp="1"/>
          </p:cNvSpPr>
          <p:nvPr>
            <p:ph idx="1"/>
          </p:nvPr>
        </p:nvSpPr>
        <p:spPr>
          <a:xfrm>
            <a:off x="457200" y="838200"/>
            <a:ext cx="8229600" cy="5791200"/>
          </a:xfrm>
        </p:spPr>
        <p:txBody>
          <a:bodyPr>
            <a:normAutofit fontScale="85000" lnSpcReduction="10000"/>
          </a:bodyPr>
          <a:lstStyle/>
          <a:p>
            <a:pPr>
              <a:buNone/>
            </a:pPr>
            <a:r>
              <a:rPr lang="en-US" dirty="0" smtClean="0"/>
              <a:t>1)Connect UJT with variable battery VE across emitter E &amp; base B1and fixed battery VBB across base terminalsB1B2 as shown in fig4.</a:t>
            </a:r>
          </a:p>
          <a:p>
            <a:pPr>
              <a:buNone/>
            </a:pPr>
            <a:r>
              <a:rPr lang="en-US" dirty="0" smtClean="0"/>
              <a:t>2) VE act as a variable </a:t>
            </a:r>
            <a:r>
              <a:rPr lang="en-US" dirty="0" err="1" smtClean="0"/>
              <a:t>i</a:t>
            </a:r>
            <a:r>
              <a:rPr lang="en-US" dirty="0" smtClean="0"/>
              <a:t>/p voltage source and VBB provides a constant voltage  from B2 to B1.</a:t>
            </a:r>
          </a:p>
          <a:p>
            <a:pPr>
              <a:buNone/>
            </a:pPr>
            <a:r>
              <a:rPr lang="en-US" dirty="0" smtClean="0"/>
              <a:t>3)As long as VE is less than VRB1,the p-n junction will remain reverse biased ,hence the UJT will stays in the OFF state.</a:t>
            </a:r>
          </a:p>
          <a:p>
            <a:pPr>
              <a:buNone/>
            </a:pPr>
            <a:r>
              <a:rPr lang="en-US" dirty="0" smtClean="0"/>
              <a:t>4)In this state only reverse leakage current will flows from B2 to emitter E.</a:t>
            </a:r>
          </a:p>
          <a:p>
            <a:pPr>
              <a:buNone/>
            </a:pPr>
            <a:r>
              <a:rPr lang="en-US" dirty="0" smtClean="0"/>
              <a:t>5)As VE approaches VP(peak point voltage),the p-n junction becomes forward biased and emitter current IE flows from emitter E to base B1.This means UJT starts conducting in the opposite direction.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70C0"/>
                </a:solidFill>
              </a:rPr>
              <a:t>Fig.4 Working of UJT</a:t>
            </a:r>
            <a:endParaRPr lang="en-US" sz="3200" b="1" dirty="0">
              <a:solidFill>
                <a:srgbClr val="0070C0"/>
              </a:solidFill>
            </a:endParaRPr>
          </a:p>
        </p:txBody>
      </p:sp>
      <p:pic>
        <p:nvPicPr>
          <p:cNvPr id="5" name="Picture 3"/>
          <p:cNvPicPr>
            <a:picLocks noGrp="1" noChangeAspect="1" noChangeArrowheads="1"/>
          </p:cNvPicPr>
          <p:nvPr>
            <p:ph idx="1"/>
          </p:nvPr>
        </p:nvPicPr>
        <p:blipFill>
          <a:blip r:embed="rId2"/>
          <a:srcRect t="40937" b="35669"/>
          <a:stretch>
            <a:fillRect/>
          </a:stretch>
        </p:blipFill>
        <p:spPr bwMode="auto">
          <a:xfrm>
            <a:off x="1295400" y="1981200"/>
            <a:ext cx="6000750" cy="34290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857</TotalTime>
  <Words>1089</Words>
  <Application>Microsoft Office PowerPoint</Application>
  <PresentationFormat>On-screen Show (4:3)</PresentationFormat>
  <Paragraphs>107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B.Sc.Sem-II Paper-I/Unit-II Uni-Junction Transistor(UJT)</vt:lpstr>
      <vt:lpstr>Symbol of UJT</vt:lpstr>
      <vt:lpstr>Slide 3</vt:lpstr>
      <vt:lpstr>Equivalent circuit of UJT</vt:lpstr>
      <vt:lpstr>fig.2 Equivalent circuit of UJT</vt:lpstr>
      <vt:lpstr>Construction of UJT</vt:lpstr>
      <vt:lpstr>Fig.3 construction of UJT</vt:lpstr>
      <vt:lpstr>Working of UJT</vt:lpstr>
      <vt:lpstr>Fig.4 Working of UJT</vt:lpstr>
      <vt:lpstr>V-I Characteristics of UJT:-</vt:lpstr>
      <vt:lpstr>Slide 11</vt:lpstr>
      <vt:lpstr>Important parameters of UJT :-</vt:lpstr>
      <vt:lpstr>UJT as a Relaxation oscillator:-</vt:lpstr>
      <vt:lpstr>UJT Relaxation Oscillator</vt:lpstr>
      <vt:lpstr>Application of UJT:-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B.Sc.Sem-II Paper-I/Unit-II Uni-Junction Transistor(UJT)</dc:title>
  <dc:creator/>
  <cp:lastModifiedBy>user</cp:lastModifiedBy>
  <cp:revision>171</cp:revision>
  <dcterms:created xsi:type="dcterms:W3CDTF">2006-08-16T00:00:00Z</dcterms:created>
  <dcterms:modified xsi:type="dcterms:W3CDTF">2019-12-04T06:13:44Z</dcterms:modified>
</cp:coreProperties>
</file>