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315" r:id="rId2"/>
    <p:sldId id="290" r:id="rId3"/>
    <p:sldId id="303" r:id="rId4"/>
    <p:sldId id="313" r:id="rId5"/>
    <p:sldId id="276" r:id="rId6"/>
    <p:sldId id="259" r:id="rId7"/>
    <p:sldId id="292" r:id="rId8"/>
    <p:sldId id="304" r:id="rId9"/>
    <p:sldId id="305" r:id="rId10"/>
    <p:sldId id="293" r:id="rId11"/>
    <p:sldId id="277" r:id="rId12"/>
    <p:sldId id="294" r:id="rId13"/>
    <p:sldId id="295" r:id="rId14"/>
    <p:sldId id="260" r:id="rId15"/>
    <p:sldId id="278" r:id="rId16"/>
    <p:sldId id="301" r:id="rId17"/>
    <p:sldId id="302" r:id="rId18"/>
    <p:sldId id="261" r:id="rId19"/>
    <p:sldId id="279" r:id="rId20"/>
    <p:sldId id="283" r:id="rId21"/>
    <p:sldId id="258" r:id="rId22"/>
    <p:sldId id="286" r:id="rId23"/>
    <p:sldId id="281" r:id="rId24"/>
    <p:sldId id="307" r:id="rId25"/>
    <p:sldId id="267" r:id="rId26"/>
    <p:sldId id="270" r:id="rId27"/>
    <p:sldId id="273" r:id="rId28"/>
    <p:sldId id="274" r:id="rId29"/>
    <p:sldId id="296" r:id="rId30"/>
    <p:sldId id="308" r:id="rId31"/>
    <p:sldId id="309" r:id="rId32"/>
    <p:sldId id="310" r:id="rId33"/>
    <p:sldId id="314" r:id="rId34"/>
    <p:sldId id="311" r:id="rId35"/>
    <p:sldId id="297" r:id="rId36"/>
    <p:sldId id="298" r:id="rId37"/>
    <p:sldId id="299" r:id="rId38"/>
    <p:sldId id="30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7BFD0A-F656-474C-84E3-F2C5EE0D7B88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222F90-BD12-478B-9C8C-A2764EE63D1F}">
      <dgm:prSet phldrT="[Text]" phldr="1"/>
      <dgm:spPr/>
      <dgm:t>
        <a:bodyPr/>
        <a:lstStyle/>
        <a:p>
          <a:endParaRPr lang="en-US" dirty="0"/>
        </a:p>
      </dgm:t>
    </dgm:pt>
    <dgm:pt modelId="{FEBD626A-DD81-4D38-AB94-6489C1DF6F21}" type="parTrans" cxnId="{CA275DD5-C1FD-4CB2-A359-2084D64B7ACC}">
      <dgm:prSet/>
      <dgm:spPr/>
      <dgm:t>
        <a:bodyPr/>
        <a:lstStyle/>
        <a:p>
          <a:endParaRPr lang="en-US"/>
        </a:p>
      </dgm:t>
    </dgm:pt>
    <dgm:pt modelId="{3B8F89E1-1886-4F65-B225-F77315BB8CF0}" type="sibTrans" cxnId="{CA275DD5-C1FD-4CB2-A359-2084D64B7ACC}">
      <dgm:prSet/>
      <dgm:spPr/>
      <dgm:t>
        <a:bodyPr/>
        <a:lstStyle/>
        <a:p>
          <a:endParaRPr lang="en-US"/>
        </a:p>
      </dgm:t>
    </dgm:pt>
    <dgm:pt modelId="{5D60A00C-1245-4A68-B117-D79A52D2553B}">
      <dgm:prSet phldrT="[Text]"/>
      <dgm:spPr/>
      <dgm:t>
        <a:bodyPr/>
        <a:lstStyle/>
        <a:p>
          <a:r>
            <a:rPr lang="en-US" dirty="0" smtClean="0"/>
            <a:t>Secondary database</a:t>
          </a:r>
          <a:endParaRPr lang="en-US" dirty="0"/>
        </a:p>
      </dgm:t>
    </dgm:pt>
    <dgm:pt modelId="{F409B6A2-A243-41F1-80EE-0E3BC3D81EEB}" type="parTrans" cxnId="{E72B6F8B-3D2C-4F56-B1F4-2160DA4A321A}">
      <dgm:prSet/>
      <dgm:spPr/>
      <dgm:t>
        <a:bodyPr/>
        <a:lstStyle/>
        <a:p>
          <a:endParaRPr lang="en-US"/>
        </a:p>
      </dgm:t>
    </dgm:pt>
    <dgm:pt modelId="{11A2D3FA-D241-465D-9638-927E7A0996D0}" type="sibTrans" cxnId="{E72B6F8B-3D2C-4F56-B1F4-2160DA4A321A}">
      <dgm:prSet/>
      <dgm:spPr/>
      <dgm:t>
        <a:bodyPr/>
        <a:lstStyle/>
        <a:p>
          <a:endParaRPr lang="en-US"/>
        </a:p>
      </dgm:t>
    </dgm:pt>
    <dgm:pt modelId="{27248C51-5AD9-469F-A5F3-59289BCA73F0}">
      <dgm:prSet phldrT="[Text]"/>
      <dgm:spPr/>
      <dgm:t>
        <a:bodyPr/>
        <a:lstStyle/>
        <a:p>
          <a:r>
            <a:rPr lang="en-US" dirty="0" smtClean="0"/>
            <a:t>Specialized database</a:t>
          </a:r>
          <a:endParaRPr lang="en-US" dirty="0"/>
        </a:p>
      </dgm:t>
    </dgm:pt>
    <dgm:pt modelId="{00084CF4-5DE6-48B8-8345-1C2F83AF83F7}" type="parTrans" cxnId="{0ED8E68B-ABD6-494C-9091-6A50E7D05088}">
      <dgm:prSet/>
      <dgm:spPr/>
      <dgm:t>
        <a:bodyPr/>
        <a:lstStyle/>
        <a:p>
          <a:endParaRPr lang="en-US"/>
        </a:p>
      </dgm:t>
    </dgm:pt>
    <dgm:pt modelId="{6D5E9785-80DB-4908-906F-A1E79218CDC6}" type="sibTrans" cxnId="{0ED8E68B-ABD6-494C-9091-6A50E7D05088}">
      <dgm:prSet/>
      <dgm:spPr/>
      <dgm:t>
        <a:bodyPr/>
        <a:lstStyle/>
        <a:p>
          <a:endParaRPr lang="en-US"/>
        </a:p>
      </dgm:t>
    </dgm:pt>
    <dgm:pt modelId="{FFC7776A-1526-4A54-B62F-94B9F90DB472}">
      <dgm:prSet phldrT="[Text]"/>
      <dgm:spPr/>
      <dgm:t>
        <a:bodyPr/>
        <a:lstStyle/>
        <a:p>
          <a:r>
            <a:rPr lang="en-US" dirty="0" smtClean="0"/>
            <a:t>These       are those that serve  the information of particular research interest.</a:t>
          </a:r>
          <a:endParaRPr lang="en-US" dirty="0"/>
        </a:p>
      </dgm:t>
    </dgm:pt>
    <dgm:pt modelId="{B2F0BC0B-6429-4ABA-BEDA-B3EE09C68568}" type="parTrans" cxnId="{24F2F842-1574-47DE-99CC-FC71DD4C6530}">
      <dgm:prSet/>
      <dgm:spPr/>
      <dgm:t>
        <a:bodyPr/>
        <a:lstStyle/>
        <a:p>
          <a:endParaRPr lang="en-US"/>
        </a:p>
      </dgm:t>
    </dgm:pt>
    <dgm:pt modelId="{E7AFC8FF-26D0-48CD-9AC5-FDD417B0473E}" type="sibTrans" cxnId="{24F2F842-1574-47DE-99CC-FC71DD4C6530}">
      <dgm:prSet/>
      <dgm:spPr/>
      <dgm:t>
        <a:bodyPr/>
        <a:lstStyle/>
        <a:p>
          <a:endParaRPr lang="en-US"/>
        </a:p>
      </dgm:t>
    </dgm:pt>
    <dgm:pt modelId="{3593A6DB-B8B6-42E3-8422-6C6DFD88CC72}">
      <dgm:prSet phldrT="[Text]"/>
      <dgm:spPr/>
      <dgm:t>
        <a:bodyPr/>
        <a:lstStyle/>
        <a:p>
          <a:r>
            <a:rPr lang="en-US" dirty="0" smtClean="0"/>
            <a:t>Manually </a:t>
          </a:r>
          <a:r>
            <a:rPr lang="en-US" dirty="0" err="1" smtClean="0"/>
            <a:t>curated</a:t>
          </a:r>
          <a:r>
            <a:rPr lang="en-US" dirty="0" smtClean="0"/>
            <a:t> information  based on original inf. From primary databases.</a:t>
          </a:r>
          <a:endParaRPr lang="en-US" dirty="0"/>
        </a:p>
      </dgm:t>
    </dgm:pt>
    <dgm:pt modelId="{3CAF260B-10BA-4288-BE5B-A27128B901D7}" type="parTrans" cxnId="{44F5E132-64A0-42F2-890D-586DE34370A2}">
      <dgm:prSet/>
      <dgm:spPr/>
      <dgm:t>
        <a:bodyPr/>
        <a:lstStyle/>
        <a:p>
          <a:endParaRPr lang="en-US"/>
        </a:p>
      </dgm:t>
    </dgm:pt>
    <dgm:pt modelId="{F6100E96-AE41-474C-9E58-CF4380CCA285}" type="sibTrans" cxnId="{44F5E132-64A0-42F2-890D-586DE34370A2}">
      <dgm:prSet/>
      <dgm:spPr/>
      <dgm:t>
        <a:bodyPr/>
        <a:lstStyle/>
        <a:p>
          <a:endParaRPr lang="en-US"/>
        </a:p>
      </dgm:t>
    </dgm:pt>
    <dgm:pt modelId="{62FF9788-A462-47DD-8459-4CD62A39EFD7}">
      <dgm:prSet phldrT="[Text]"/>
      <dgm:spPr/>
      <dgm:t>
        <a:bodyPr/>
        <a:lstStyle/>
        <a:p>
          <a:r>
            <a:rPr lang="en-US" dirty="0" err="1" smtClean="0"/>
            <a:t>Eg</a:t>
          </a:r>
          <a:r>
            <a:rPr lang="en-US" dirty="0" smtClean="0"/>
            <a:t>. SWISS-Prot ,</a:t>
          </a:r>
          <a:endParaRPr lang="en-US" dirty="0"/>
        </a:p>
      </dgm:t>
    </dgm:pt>
    <dgm:pt modelId="{1EE555BF-320B-4CEF-BC0B-3DB75FDB6732}" type="parTrans" cxnId="{8414B080-1666-4D32-B8A4-0A26912DA706}">
      <dgm:prSet/>
      <dgm:spPr/>
      <dgm:t>
        <a:bodyPr/>
        <a:lstStyle/>
        <a:p>
          <a:endParaRPr lang="en-US"/>
        </a:p>
      </dgm:t>
    </dgm:pt>
    <dgm:pt modelId="{6C90DE2E-B557-4BDC-81E4-9921EF550AC1}" type="sibTrans" cxnId="{8414B080-1666-4D32-B8A4-0A26912DA706}">
      <dgm:prSet/>
      <dgm:spPr/>
      <dgm:t>
        <a:bodyPr/>
        <a:lstStyle/>
        <a:p>
          <a:endParaRPr lang="en-US"/>
        </a:p>
      </dgm:t>
    </dgm:pt>
    <dgm:pt modelId="{F4E09EE7-09DD-4A93-9F3A-E3C2349CA746}">
      <dgm:prSet phldrT="[Text]"/>
      <dgm:spPr/>
      <dgm:t>
        <a:bodyPr/>
        <a:lstStyle/>
        <a:p>
          <a:r>
            <a:rPr lang="en-US" dirty="0" err="1" smtClean="0"/>
            <a:t>Eg</a:t>
          </a:r>
          <a:r>
            <a:rPr lang="en-US" dirty="0" smtClean="0"/>
            <a:t>. HIV seq. database,</a:t>
          </a:r>
          <a:endParaRPr lang="en-US" dirty="0"/>
        </a:p>
      </dgm:t>
    </dgm:pt>
    <dgm:pt modelId="{D2534FB2-2864-4522-ABBD-08217D2DC707}" type="parTrans" cxnId="{FBC40FFE-7D5B-4FA1-99AD-55EC1B4FCA0C}">
      <dgm:prSet/>
      <dgm:spPr/>
      <dgm:t>
        <a:bodyPr/>
        <a:lstStyle/>
        <a:p>
          <a:endParaRPr lang="en-US"/>
        </a:p>
      </dgm:t>
    </dgm:pt>
    <dgm:pt modelId="{2216CCCD-4716-4A33-B32D-F628400B171A}" type="sibTrans" cxnId="{FBC40FFE-7D5B-4FA1-99AD-55EC1B4FCA0C}">
      <dgm:prSet/>
      <dgm:spPr/>
      <dgm:t>
        <a:bodyPr/>
        <a:lstStyle/>
        <a:p>
          <a:endParaRPr lang="en-US"/>
        </a:p>
      </dgm:t>
    </dgm:pt>
    <dgm:pt modelId="{7C962B70-0401-47DB-83F2-F238B4B11369}">
      <dgm:prSet phldrT="[Text]"/>
      <dgm:spPr/>
      <dgm:t>
        <a:bodyPr/>
        <a:lstStyle/>
        <a:p>
          <a:r>
            <a:rPr lang="en-US" dirty="0" err="1" smtClean="0"/>
            <a:t>Flybase</a:t>
          </a:r>
          <a:r>
            <a:rPr lang="en-US" dirty="0" smtClean="0"/>
            <a:t> and ribosomal Database project.</a:t>
          </a:r>
          <a:endParaRPr lang="en-US" dirty="0"/>
        </a:p>
      </dgm:t>
    </dgm:pt>
    <dgm:pt modelId="{AE8C2EE8-D662-4865-9535-12BBAEEE5355}" type="parTrans" cxnId="{F2CD01AF-44FD-45D0-98C5-D1EBA0DDA0D2}">
      <dgm:prSet/>
      <dgm:spPr/>
      <dgm:t>
        <a:bodyPr/>
        <a:lstStyle/>
        <a:p>
          <a:endParaRPr lang="en-US"/>
        </a:p>
      </dgm:t>
    </dgm:pt>
    <dgm:pt modelId="{938858DB-D672-495A-B690-3A6FEAE069AB}" type="sibTrans" cxnId="{F2CD01AF-44FD-45D0-98C5-D1EBA0DDA0D2}">
      <dgm:prSet/>
      <dgm:spPr/>
      <dgm:t>
        <a:bodyPr/>
        <a:lstStyle/>
        <a:p>
          <a:endParaRPr lang="en-US"/>
        </a:p>
      </dgm:t>
    </dgm:pt>
    <dgm:pt modelId="{8CEDEEBA-0AF0-479B-8D56-F3EB387B09D6}">
      <dgm:prSet phldrT="[Text]"/>
      <dgm:spPr/>
      <dgm:t>
        <a:bodyPr/>
        <a:lstStyle/>
        <a:p>
          <a:r>
            <a:rPr lang="en-US" dirty="0" smtClean="0"/>
            <a:t>European Molecular Biology Laboratory(EMBL)</a:t>
          </a:r>
          <a:endParaRPr lang="en-US" dirty="0"/>
        </a:p>
      </dgm:t>
    </dgm:pt>
    <dgm:pt modelId="{4981FEBE-BC66-4635-87D7-30F3E558E27E}" type="parTrans" cxnId="{42E794FF-0091-419E-B7B4-03A866DB8E2D}">
      <dgm:prSet/>
      <dgm:spPr/>
      <dgm:t>
        <a:bodyPr/>
        <a:lstStyle/>
        <a:p>
          <a:endParaRPr lang="en-US"/>
        </a:p>
      </dgm:t>
    </dgm:pt>
    <dgm:pt modelId="{BDC5FD70-63D2-4611-8949-1E7073544B00}" type="sibTrans" cxnId="{42E794FF-0091-419E-B7B4-03A866DB8E2D}">
      <dgm:prSet/>
      <dgm:spPr/>
      <dgm:t>
        <a:bodyPr/>
        <a:lstStyle/>
        <a:p>
          <a:endParaRPr lang="en-US"/>
        </a:p>
      </dgm:t>
    </dgm:pt>
    <dgm:pt modelId="{04E227BF-7E0E-4593-BEC1-F3E93C15C518}">
      <dgm:prSet phldrT="[Text]"/>
      <dgm:spPr/>
      <dgm:t>
        <a:bodyPr/>
        <a:lstStyle/>
        <a:p>
          <a:r>
            <a:rPr lang="en-US" dirty="0" smtClean="0"/>
            <a:t>DNA Data Bank of Japan (DDBJ)</a:t>
          </a:r>
          <a:endParaRPr lang="en-US" dirty="0"/>
        </a:p>
      </dgm:t>
    </dgm:pt>
    <dgm:pt modelId="{E19BDB86-4E52-4DC2-8E74-0032DF8B34A1}" type="parTrans" cxnId="{2DC77280-0781-4872-8C0F-A6C3AA24686B}">
      <dgm:prSet/>
      <dgm:spPr/>
      <dgm:t>
        <a:bodyPr/>
        <a:lstStyle/>
        <a:p>
          <a:endParaRPr lang="en-US"/>
        </a:p>
      </dgm:t>
    </dgm:pt>
    <dgm:pt modelId="{ECF81913-770C-4A8A-B755-D664FA9AC73B}" type="sibTrans" cxnId="{2DC77280-0781-4872-8C0F-A6C3AA24686B}">
      <dgm:prSet/>
      <dgm:spPr/>
      <dgm:t>
        <a:bodyPr/>
        <a:lstStyle/>
        <a:p>
          <a:endParaRPr lang="en-US"/>
        </a:p>
      </dgm:t>
    </dgm:pt>
    <dgm:pt modelId="{BEE2D18D-CEC4-4887-B1D0-F51140F99860}">
      <dgm:prSet phldrT="[Text]"/>
      <dgm:spPr/>
      <dgm:t>
        <a:bodyPr/>
        <a:lstStyle/>
        <a:p>
          <a:r>
            <a:rPr lang="en-US" dirty="0" smtClean="0"/>
            <a:t>and Protein Information Resources (PIR)</a:t>
          </a:r>
        </a:p>
        <a:p>
          <a:endParaRPr lang="en-US" dirty="0"/>
        </a:p>
      </dgm:t>
    </dgm:pt>
    <dgm:pt modelId="{BB0D4740-74AC-4F10-A0BF-3F84939754F5}" type="parTrans" cxnId="{D1E21001-1820-4DB2-8028-672B800A77AC}">
      <dgm:prSet/>
      <dgm:spPr/>
      <dgm:t>
        <a:bodyPr/>
        <a:lstStyle/>
        <a:p>
          <a:endParaRPr lang="en-US"/>
        </a:p>
      </dgm:t>
    </dgm:pt>
    <dgm:pt modelId="{59D8BB8B-E750-4DFD-BA45-EF4E9A450EAB}" type="sibTrans" cxnId="{D1E21001-1820-4DB2-8028-672B800A77AC}">
      <dgm:prSet/>
      <dgm:spPr/>
      <dgm:t>
        <a:bodyPr/>
        <a:lstStyle/>
        <a:p>
          <a:endParaRPr lang="en-US"/>
        </a:p>
      </dgm:t>
    </dgm:pt>
    <dgm:pt modelId="{4711AA5E-327F-42F4-A0EA-5A5AB13302E2}">
      <dgm:prSet phldrT="[Text]"/>
      <dgm:spPr/>
      <dgm:t>
        <a:bodyPr/>
        <a:lstStyle/>
        <a:p>
          <a:r>
            <a:rPr lang="en-US" dirty="0" err="1" smtClean="0"/>
            <a:t>Eg.Gen</a:t>
          </a:r>
          <a:r>
            <a:rPr lang="en-US" dirty="0" smtClean="0"/>
            <a:t> bank and Protein Data Bank</a:t>
          </a:r>
          <a:endParaRPr lang="en-US" dirty="0"/>
        </a:p>
      </dgm:t>
    </dgm:pt>
    <dgm:pt modelId="{B146F05D-F6E4-409E-8EA2-776CBAD12FFA}" type="sibTrans" cxnId="{AA0CFD91-756E-4DB5-BBCD-337E03B36B33}">
      <dgm:prSet/>
      <dgm:spPr/>
      <dgm:t>
        <a:bodyPr/>
        <a:lstStyle/>
        <a:p>
          <a:endParaRPr lang="en-US"/>
        </a:p>
      </dgm:t>
    </dgm:pt>
    <dgm:pt modelId="{4F0C40FB-743D-40C6-93A5-F5C77E5B97F5}" type="parTrans" cxnId="{AA0CFD91-756E-4DB5-BBCD-337E03B36B33}">
      <dgm:prSet/>
      <dgm:spPr/>
      <dgm:t>
        <a:bodyPr/>
        <a:lstStyle/>
        <a:p>
          <a:endParaRPr lang="en-US"/>
        </a:p>
      </dgm:t>
    </dgm:pt>
    <dgm:pt modelId="{39A692F0-BBFA-4D55-ABE9-36EE1C260F27}">
      <dgm:prSet phldrT="[Text]"/>
      <dgm:spPr/>
      <dgm:t>
        <a:bodyPr/>
        <a:lstStyle/>
        <a:p>
          <a:r>
            <a:rPr lang="en-US" dirty="0" smtClean="0"/>
            <a:t>Original biological data.</a:t>
          </a:r>
          <a:endParaRPr lang="en-US" dirty="0"/>
        </a:p>
      </dgm:t>
    </dgm:pt>
    <dgm:pt modelId="{3611D9CF-8732-40CB-8594-0815C89C7D8F}" type="sibTrans" cxnId="{948FACE1-735B-493A-A529-83AFD4CB37A6}">
      <dgm:prSet/>
      <dgm:spPr/>
      <dgm:t>
        <a:bodyPr/>
        <a:lstStyle/>
        <a:p>
          <a:endParaRPr lang="en-US"/>
        </a:p>
      </dgm:t>
    </dgm:pt>
    <dgm:pt modelId="{CBDBD499-7E4D-4246-AB60-365164406805}" type="parTrans" cxnId="{948FACE1-735B-493A-A529-83AFD4CB37A6}">
      <dgm:prSet/>
      <dgm:spPr/>
      <dgm:t>
        <a:bodyPr/>
        <a:lstStyle/>
        <a:p>
          <a:endParaRPr lang="en-US"/>
        </a:p>
      </dgm:t>
    </dgm:pt>
    <dgm:pt modelId="{747652A9-3192-4AC1-8707-E933E36352F8}">
      <dgm:prSet phldrT="[Text]"/>
      <dgm:spPr/>
      <dgm:t>
        <a:bodyPr/>
        <a:lstStyle/>
        <a:p>
          <a:r>
            <a:rPr lang="en-US" dirty="0" smtClean="0"/>
            <a:t>Primary database</a:t>
          </a:r>
          <a:endParaRPr lang="en-US" dirty="0"/>
        </a:p>
      </dgm:t>
    </dgm:pt>
    <dgm:pt modelId="{DF2802EC-FE5E-4A54-9F33-F6E8C137FB3A}" type="sibTrans" cxnId="{54BF847D-17D2-43B8-87B8-6E8BB8784C4D}">
      <dgm:prSet/>
      <dgm:spPr/>
      <dgm:t>
        <a:bodyPr/>
        <a:lstStyle/>
        <a:p>
          <a:endParaRPr lang="en-US"/>
        </a:p>
      </dgm:t>
    </dgm:pt>
    <dgm:pt modelId="{8144F250-5C33-4149-9D91-D312C389E621}" type="parTrans" cxnId="{54BF847D-17D2-43B8-87B8-6E8BB8784C4D}">
      <dgm:prSet/>
      <dgm:spPr/>
      <dgm:t>
        <a:bodyPr/>
        <a:lstStyle/>
        <a:p>
          <a:endParaRPr lang="en-US"/>
        </a:p>
      </dgm:t>
    </dgm:pt>
    <dgm:pt modelId="{C1BF82C8-FB56-45C8-B49A-F2E0417C9A0F}">
      <dgm:prSet phldrT="[Text]" phldr="1"/>
      <dgm:spPr/>
      <dgm:t>
        <a:bodyPr/>
        <a:lstStyle/>
        <a:p>
          <a:endParaRPr lang="en-US" dirty="0"/>
        </a:p>
      </dgm:t>
    </dgm:pt>
    <dgm:pt modelId="{20ECCC8B-E84D-440B-945E-EB7505EA7679}" type="sibTrans" cxnId="{FD57F9D7-14B1-4B89-B35E-50463461D4DD}">
      <dgm:prSet/>
      <dgm:spPr/>
      <dgm:t>
        <a:bodyPr/>
        <a:lstStyle/>
        <a:p>
          <a:endParaRPr lang="en-US"/>
        </a:p>
      </dgm:t>
    </dgm:pt>
    <dgm:pt modelId="{57A7B1D8-B66F-4B73-A6DC-DC9842A49CAB}" type="parTrans" cxnId="{FD57F9D7-14B1-4B89-B35E-50463461D4DD}">
      <dgm:prSet/>
      <dgm:spPr/>
      <dgm:t>
        <a:bodyPr/>
        <a:lstStyle/>
        <a:p>
          <a:endParaRPr lang="en-US"/>
        </a:p>
      </dgm:t>
    </dgm:pt>
    <dgm:pt modelId="{9C2F2465-9D1D-4CAE-86B0-DADA26039B5B}" type="pres">
      <dgm:prSet presAssocID="{1D7BFD0A-F656-474C-84E3-F2C5EE0D7B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04B905-1614-473F-BD15-E4E5560AC13B}" type="pres">
      <dgm:prSet presAssocID="{C1BF82C8-FB56-45C8-B49A-F2E0417C9A0F}" presName="compositeNode" presStyleCnt="0">
        <dgm:presLayoutVars>
          <dgm:bulletEnabled val="1"/>
        </dgm:presLayoutVars>
      </dgm:prSet>
      <dgm:spPr/>
    </dgm:pt>
    <dgm:pt modelId="{3D51D4A2-44F0-44E7-986D-717904040C81}" type="pres">
      <dgm:prSet presAssocID="{C1BF82C8-FB56-45C8-B49A-F2E0417C9A0F}" presName="bgRect" presStyleLbl="node1" presStyleIdx="0" presStyleCnt="3"/>
      <dgm:spPr/>
      <dgm:t>
        <a:bodyPr/>
        <a:lstStyle/>
        <a:p>
          <a:endParaRPr lang="en-US"/>
        </a:p>
      </dgm:t>
    </dgm:pt>
    <dgm:pt modelId="{D612741D-2684-4C5D-B2D4-B17775C28CA8}" type="pres">
      <dgm:prSet presAssocID="{C1BF82C8-FB56-45C8-B49A-F2E0417C9A0F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0514C-EE02-4188-8125-CAE913D91573}" type="pres">
      <dgm:prSet presAssocID="{C1BF82C8-FB56-45C8-B49A-F2E0417C9A0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27F3C-2A0C-4677-960C-202E1A8BD62D}" type="pres">
      <dgm:prSet presAssocID="{20ECCC8B-E84D-440B-945E-EB7505EA7679}" presName="hSp" presStyleCnt="0"/>
      <dgm:spPr/>
    </dgm:pt>
    <dgm:pt modelId="{7EF1AA5B-258A-41FF-8460-6FD3A678B9F0}" type="pres">
      <dgm:prSet presAssocID="{20ECCC8B-E84D-440B-945E-EB7505EA7679}" presName="vProcSp" presStyleCnt="0"/>
      <dgm:spPr/>
    </dgm:pt>
    <dgm:pt modelId="{14BF3795-4F2B-4CA7-99F8-C09B304D4D7B}" type="pres">
      <dgm:prSet presAssocID="{20ECCC8B-E84D-440B-945E-EB7505EA7679}" presName="vSp1" presStyleCnt="0"/>
      <dgm:spPr/>
    </dgm:pt>
    <dgm:pt modelId="{4A257266-C3FD-4F44-80AF-C74489B9136A}" type="pres">
      <dgm:prSet presAssocID="{20ECCC8B-E84D-440B-945E-EB7505EA7679}" presName="simulatedConn" presStyleLbl="solidFgAcc1" presStyleIdx="0" presStyleCnt="2"/>
      <dgm:spPr/>
    </dgm:pt>
    <dgm:pt modelId="{E54AB3F3-EE6B-4F4C-9E0B-9DDE1E4B9085}" type="pres">
      <dgm:prSet presAssocID="{20ECCC8B-E84D-440B-945E-EB7505EA7679}" presName="vSp2" presStyleCnt="0"/>
      <dgm:spPr/>
    </dgm:pt>
    <dgm:pt modelId="{6CD37972-72FA-4562-B684-B987D339421F}" type="pres">
      <dgm:prSet presAssocID="{20ECCC8B-E84D-440B-945E-EB7505EA7679}" presName="sibTrans" presStyleCnt="0"/>
      <dgm:spPr/>
    </dgm:pt>
    <dgm:pt modelId="{15AA21D1-E148-44D7-80B4-EFDDFCE03A81}" type="pres">
      <dgm:prSet presAssocID="{CD222F90-BD12-478B-9C8C-A2764EE63D1F}" presName="compositeNode" presStyleCnt="0">
        <dgm:presLayoutVars>
          <dgm:bulletEnabled val="1"/>
        </dgm:presLayoutVars>
      </dgm:prSet>
      <dgm:spPr/>
    </dgm:pt>
    <dgm:pt modelId="{44CC9173-894D-4DDC-8239-802E37763B97}" type="pres">
      <dgm:prSet presAssocID="{CD222F90-BD12-478B-9C8C-A2764EE63D1F}" presName="bgRect" presStyleLbl="node1" presStyleIdx="1" presStyleCnt="3" custScaleX="171347" custLinFactNeighborX="6137" custLinFactNeighborY="5042"/>
      <dgm:spPr/>
      <dgm:t>
        <a:bodyPr/>
        <a:lstStyle/>
        <a:p>
          <a:endParaRPr lang="en-US"/>
        </a:p>
      </dgm:t>
    </dgm:pt>
    <dgm:pt modelId="{E30178DE-B43D-4B03-808E-A74923A687F7}" type="pres">
      <dgm:prSet presAssocID="{CD222F90-BD12-478B-9C8C-A2764EE63D1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4C9053-93BB-4865-B53D-774EDEF49761}" type="pres">
      <dgm:prSet presAssocID="{CD222F90-BD12-478B-9C8C-A2764EE63D1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1A0CEA-52A5-46FC-8033-180CE4A6D495}" type="pres">
      <dgm:prSet presAssocID="{3B8F89E1-1886-4F65-B225-F77315BB8CF0}" presName="hSp" presStyleCnt="0"/>
      <dgm:spPr/>
    </dgm:pt>
    <dgm:pt modelId="{79517BE5-92C3-4200-8E73-49EA405DAED8}" type="pres">
      <dgm:prSet presAssocID="{3B8F89E1-1886-4F65-B225-F77315BB8CF0}" presName="vProcSp" presStyleCnt="0"/>
      <dgm:spPr/>
    </dgm:pt>
    <dgm:pt modelId="{2590F4C4-FEE1-4CC7-AE43-5BC880EAB941}" type="pres">
      <dgm:prSet presAssocID="{3B8F89E1-1886-4F65-B225-F77315BB8CF0}" presName="vSp1" presStyleCnt="0"/>
      <dgm:spPr/>
    </dgm:pt>
    <dgm:pt modelId="{43FA90A4-8C71-4CE1-B4DE-92A9DF31F5BD}" type="pres">
      <dgm:prSet presAssocID="{3B8F89E1-1886-4F65-B225-F77315BB8CF0}" presName="simulatedConn" presStyleLbl="solidFgAcc1" presStyleIdx="1" presStyleCnt="2"/>
      <dgm:spPr/>
    </dgm:pt>
    <dgm:pt modelId="{FF0052A1-5D45-4066-8BCB-8300D3AC10E0}" type="pres">
      <dgm:prSet presAssocID="{3B8F89E1-1886-4F65-B225-F77315BB8CF0}" presName="vSp2" presStyleCnt="0"/>
      <dgm:spPr/>
    </dgm:pt>
    <dgm:pt modelId="{000C896E-49D5-4004-AC82-17A9979E2F48}" type="pres">
      <dgm:prSet presAssocID="{3B8F89E1-1886-4F65-B225-F77315BB8CF0}" presName="sibTrans" presStyleCnt="0"/>
      <dgm:spPr/>
    </dgm:pt>
    <dgm:pt modelId="{95C802D2-8704-4058-8673-11C6C2F1E227}" type="pres">
      <dgm:prSet presAssocID="{27248C51-5AD9-469F-A5F3-59289BCA73F0}" presName="compositeNode" presStyleCnt="0">
        <dgm:presLayoutVars>
          <dgm:bulletEnabled val="1"/>
        </dgm:presLayoutVars>
      </dgm:prSet>
      <dgm:spPr/>
    </dgm:pt>
    <dgm:pt modelId="{FDF3C2BE-C2DF-48CA-BFF2-A8A7C58D462D}" type="pres">
      <dgm:prSet presAssocID="{27248C51-5AD9-469F-A5F3-59289BCA73F0}" presName="bgRect" presStyleLbl="node1" presStyleIdx="2" presStyleCnt="3" custScaleY="105882" custLinFactNeighborX="26135" custLinFactNeighborY="9429"/>
      <dgm:spPr/>
      <dgm:t>
        <a:bodyPr/>
        <a:lstStyle/>
        <a:p>
          <a:endParaRPr lang="en-US"/>
        </a:p>
      </dgm:t>
    </dgm:pt>
    <dgm:pt modelId="{8E40428B-69D5-4C79-BAD8-9E64BD3D6406}" type="pres">
      <dgm:prSet presAssocID="{27248C51-5AD9-469F-A5F3-59289BCA73F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91E53-B864-4272-BF85-A9873DB3B45E}" type="pres">
      <dgm:prSet presAssocID="{27248C51-5AD9-469F-A5F3-59289BCA73F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A7AEF2-D169-4293-B73A-0F1F3F6DEA7E}" type="presOf" srcId="{27248C51-5AD9-469F-A5F3-59289BCA73F0}" destId="{8E40428B-69D5-4C79-BAD8-9E64BD3D6406}" srcOrd="1" destOrd="0" presId="urn:microsoft.com/office/officeart/2005/8/layout/hProcess7"/>
    <dgm:cxn modelId="{0ED8E68B-ABD6-494C-9091-6A50E7D05088}" srcId="{1D7BFD0A-F656-474C-84E3-F2C5EE0D7B88}" destId="{27248C51-5AD9-469F-A5F3-59289BCA73F0}" srcOrd="2" destOrd="0" parTransId="{00084CF4-5DE6-48B8-8345-1C2F83AF83F7}" sibTransId="{6D5E9785-80DB-4908-906F-A1E79218CDC6}"/>
    <dgm:cxn modelId="{2CE2F316-C9E2-461D-A793-61B183983390}" type="presOf" srcId="{62FF9788-A462-47DD-8459-4CD62A39EFD7}" destId="{BE4C9053-93BB-4865-B53D-774EDEF49761}" srcOrd="0" destOrd="2" presId="urn:microsoft.com/office/officeart/2005/8/layout/hProcess7"/>
    <dgm:cxn modelId="{FBC40FFE-7D5B-4FA1-99AD-55EC1B4FCA0C}" srcId="{27248C51-5AD9-469F-A5F3-59289BCA73F0}" destId="{F4E09EE7-09DD-4A93-9F3A-E3C2349CA746}" srcOrd="1" destOrd="0" parTransId="{D2534FB2-2864-4522-ABBD-08217D2DC707}" sibTransId="{2216CCCD-4716-4A33-B32D-F628400B171A}"/>
    <dgm:cxn modelId="{7D17721C-8A78-4270-BDE2-BC0B819CE9DE}" type="presOf" srcId="{C1BF82C8-FB56-45C8-B49A-F2E0417C9A0F}" destId="{D612741D-2684-4C5D-B2D4-B17775C28CA8}" srcOrd="1" destOrd="0" presId="urn:microsoft.com/office/officeart/2005/8/layout/hProcess7"/>
    <dgm:cxn modelId="{24F2F842-1574-47DE-99CC-FC71DD4C6530}" srcId="{27248C51-5AD9-469F-A5F3-59289BCA73F0}" destId="{FFC7776A-1526-4A54-B62F-94B9F90DB472}" srcOrd="0" destOrd="0" parTransId="{B2F0BC0B-6429-4ABA-BEDA-B3EE09C68568}" sibTransId="{E7AFC8FF-26D0-48CD-9AC5-FDD417B0473E}"/>
    <dgm:cxn modelId="{442905F9-9358-401F-998A-FBF64D75445E}" type="presOf" srcId="{04E227BF-7E0E-4593-BEC1-F3E93C15C518}" destId="{BE4C9053-93BB-4865-B53D-774EDEF49761}" srcOrd="0" destOrd="4" presId="urn:microsoft.com/office/officeart/2005/8/layout/hProcess7"/>
    <dgm:cxn modelId="{0B6C5701-6D2C-4A90-BFC9-5E7396CEACF9}" type="presOf" srcId="{747652A9-3192-4AC1-8707-E933E36352F8}" destId="{E490514C-EE02-4188-8125-CAE913D91573}" srcOrd="0" destOrd="0" presId="urn:microsoft.com/office/officeart/2005/8/layout/hProcess7"/>
    <dgm:cxn modelId="{E867A07B-7A21-4E27-8630-71C75A0D89BD}" type="presOf" srcId="{8CEDEEBA-0AF0-479B-8D56-F3EB387B09D6}" destId="{BE4C9053-93BB-4865-B53D-774EDEF49761}" srcOrd="0" destOrd="3" presId="urn:microsoft.com/office/officeart/2005/8/layout/hProcess7"/>
    <dgm:cxn modelId="{F59A467E-9D95-4112-8CA0-DC6443E92999}" type="presOf" srcId="{CD222F90-BD12-478B-9C8C-A2764EE63D1F}" destId="{44CC9173-894D-4DDC-8239-802E37763B97}" srcOrd="0" destOrd="0" presId="urn:microsoft.com/office/officeart/2005/8/layout/hProcess7"/>
    <dgm:cxn modelId="{FF8582C3-3313-4B7E-BB2E-D90125D7A72B}" type="presOf" srcId="{27248C51-5AD9-469F-A5F3-59289BCA73F0}" destId="{FDF3C2BE-C2DF-48CA-BFF2-A8A7C58D462D}" srcOrd="0" destOrd="0" presId="urn:microsoft.com/office/officeart/2005/8/layout/hProcess7"/>
    <dgm:cxn modelId="{31713547-D47E-4F99-A212-47E161C8893B}" type="presOf" srcId="{C1BF82C8-FB56-45C8-B49A-F2E0417C9A0F}" destId="{3D51D4A2-44F0-44E7-986D-717904040C81}" srcOrd="0" destOrd="0" presId="urn:microsoft.com/office/officeart/2005/8/layout/hProcess7"/>
    <dgm:cxn modelId="{CA275DD5-C1FD-4CB2-A359-2084D64B7ACC}" srcId="{1D7BFD0A-F656-474C-84E3-F2C5EE0D7B88}" destId="{CD222F90-BD12-478B-9C8C-A2764EE63D1F}" srcOrd="1" destOrd="0" parTransId="{FEBD626A-DD81-4D38-AB94-6489C1DF6F21}" sibTransId="{3B8F89E1-1886-4F65-B225-F77315BB8CF0}"/>
    <dgm:cxn modelId="{948FACE1-735B-493A-A529-83AFD4CB37A6}" srcId="{C1BF82C8-FB56-45C8-B49A-F2E0417C9A0F}" destId="{39A692F0-BBFA-4D55-ABE9-36EE1C260F27}" srcOrd="1" destOrd="0" parTransId="{CBDBD499-7E4D-4246-AB60-365164406805}" sibTransId="{3611D9CF-8732-40CB-8594-0815C89C7D8F}"/>
    <dgm:cxn modelId="{AA0CFD91-756E-4DB5-BBCD-337E03B36B33}" srcId="{C1BF82C8-FB56-45C8-B49A-F2E0417C9A0F}" destId="{4711AA5E-327F-42F4-A0EA-5A5AB13302E2}" srcOrd="2" destOrd="0" parTransId="{4F0C40FB-743D-40C6-93A5-F5C77E5B97F5}" sibTransId="{B146F05D-F6E4-409E-8EA2-776CBAD12FFA}"/>
    <dgm:cxn modelId="{44F5E132-64A0-42F2-890D-586DE34370A2}" srcId="{CD222F90-BD12-478B-9C8C-A2764EE63D1F}" destId="{3593A6DB-B8B6-42E3-8422-6C6DFD88CC72}" srcOrd="1" destOrd="0" parTransId="{3CAF260B-10BA-4288-BE5B-A27128B901D7}" sibTransId="{F6100E96-AE41-474C-9E58-CF4380CCA285}"/>
    <dgm:cxn modelId="{1AA336D9-D7C6-4FB8-A360-7336E60A3C9E}" type="presOf" srcId="{F4E09EE7-09DD-4A93-9F3A-E3C2349CA746}" destId="{6C391E53-B864-4272-BF85-A9873DB3B45E}" srcOrd="0" destOrd="1" presId="urn:microsoft.com/office/officeart/2005/8/layout/hProcess7"/>
    <dgm:cxn modelId="{FE4B641D-0B0E-467E-8899-4341B8AC4BD2}" type="presOf" srcId="{7C962B70-0401-47DB-83F2-F238B4B11369}" destId="{6C391E53-B864-4272-BF85-A9873DB3B45E}" srcOrd="0" destOrd="2" presId="urn:microsoft.com/office/officeart/2005/8/layout/hProcess7"/>
    <dgm:cxn modelId="{E72B6F8B-3D2C-4F56-B1F4-2160DA4A321A}" srcId="{CD222F90-BD12-478B-9C8C-A2764EE63D1F}" destId="{5D60A00C-1245-4A68-B117-D79A52D2553B}" srcOrd="0" destOrd="0" parTransId="{F409B6A2-A243-41F1-80EE-0E3BC3D81EEB}" sibTransId="{11A2D3FA-D241-465D-9638-927E7A0996D0}"/>
    <dgm:cxn modelId="{CBA5675D-DF12-4B74-9883-A2E0557ADF42}" type="presOf" srcId="{4711AA5E-327F-42F4-A0EA-5A5AB13302E2}" destId="{E490514C-EE02-4188-8125-CAE913D91573}" srcOrd="0" destOrd="2" presId="urn:microsoft.com/office/officeart/2005/8/layout/hProcess7"/>
    <dgm:cxn modelId="{5A3BB146-72E1-4423-A531-87E3826A93CF}" type="presOf" srcId="{BEE2D18D-CEC4-4887-B1D0-F51140F99860}" destId="{BE4C9053-93BB-4865-B53D-774EDEF49761}" srcOrd="0" destOrd="5" presId="urn:microsoft.com/office/officeart/2005/8/layout/hProcess7"/>
    <dgm:cxn modelId="{A0B9E869-4A9D-455E-95C6-2374B878D3B0}" type="presOf" srcId="{CD222F90-BD12-478B-9C8C-A2764EE63D1F}" destId="{E30178DE-B43D-4B03-808E-A74923A687F7}" srcOrd="1" destOrd="0" presId="urn:microsoft.com/office/officeart/2005/8/layout/hProcess7"/>
    <dgm:cxn modelId="{54BF847D-17D2-43B8-87B8-6E8BB8784C4D}" srcId="{C1BF82C8-FB56-45C8-B49A-F2E0417C9A0F}" destId="{747652A9-3192-4AC1-8707-E933E36352F8}" srcOrd="0" destOrd="0" parTransId="{8144F250-5C33-4149-9D91-D312C389E621}" sibTransId="{DF2802EC-FE5E-4A54-9F33-F6E8C137FB3A}"/>
    <dgm:cxn modelId="{D1E21001-1820-4DB2-8028-672B800A77AC}" srcId="{CD222F90-BD12-478B-9C8C-A2764EE63D1F}" destId="{BEE2D18D-CEC4-4887-B1D0-F51140F99860}" srcOrd="5" destOrd="0" parTransId="{BB0D4740-74AC-4F10-A0BF-3F84939754F5}" sibTransId="{59D8BB8B-E750-4DFD-BA45-EF4E9A450EAB}"/>
    <dgm:cxn modelId="{B08E94C5-9538-44DF-A15C-495528682D47}" type="presOf" srcId="{1D7BFD0A-F656-474C-84E3-F2C5EE0D7B88}" destId="{9C2F2465-9D1D-4CAE-86B0-DADA26039B5B}" srcOrd="0" destOrd="0" presId="urn:microsoft.com/office/officeart/2005/8/layout/hProcess7"/>
    <dgm:cxn modelId="{2DC77280-0781-4872-8C0F-A6C3AA24686B}" srcId="{CD222F90-BD12-478B-9C8C-A2764EE63D1F}" destId="{04E227BF-7E0E-4593-BEC1-F3E93C15C518}" srcOrd="4" destOrd="0" parTransId="{E19BDB86-4E52-4DC2-8E74-0032DF8B34A1}" sibTransId="{ECF81913-770C-4A8A-B755-D664FA9AC73B}"/>
    <dgm:cxn modelId="{F0F25232-CD74-4BE3-9FF6-B06FCCF7B145}" type="presOf" srcId="{FFC7776A-1526-4A54-B62F-94B9F90DB472}" destId="{6C391E53-B864-4272-BF85-A9873DB3B45E}" srcOrd="0" destOrd="0" presId="urn:microsoft.com/office/officeart/2005/8/layout/hProcess7"/>
    <dgm:cxn modelId="{F2CD01AF-44FD-45D0-98C5-D1EBA0DDA0D2}" srcId="{27248C51-5AD9-469F-A5F3-59289BCA73F0}" destId="{7C962B70-0401-47DB-83F2-F238B4B11369}" srcOrd="2" destOrd="0" parTransId="{AE8C2EE8-D662-4865-9535-12BBAEEE5355}" sibTransId="{938858DB-D672-495A-B690-3A6FEAE069AB}"/>
    <dgm:cxn modelId="{FF20351F-0552-4D6C-BB67-8010D38EDB24}" type="presOf" srcId="{5D60A00C-1245-4A68-B117-D79A52D2553B}" destId="{BE4C9053-93BB-4865-B53D-774EDEF49761}" srcOrd="0" destOrd="0" presId="urn:microsoft.com/office/officeart/2005/8/layout/hProcess7"/>
    <dgm:cxn modelId="{8414B080-1666-4D32-B8A4-0A26912DA706}" srcId="{CD222F90-BD12-478B-9C8C-A2764EE63D1F}" destId="{62FF9788-A462-47DD-8459-4CD62A39EFD7}" srcOrd="2" destOrd="0" parTransId="{1EE555BF-320B-4CEF-BC0B-3DB75FDB6732}" sibTransId="{6C90DE2E-B557-4BDC-81E4-9921EF550AC1}"/>
    <dgm:cxn modelId="{42E794FF-0091-419E-B7B4-03A866DB8E2D}" srcId="{CD222F90-BD12-478B-9C8C-A2764EE63D1F}" destId="{8CEDEEBA-0AF0-479B-8D56-F3EB387B09D6}" srcOrd="3" destOrd="0" parTransId="{4981FEBE-BC66-4635-87D7-30F3E558E27E}" sibTransId="{BDC5FD70-63D2-4611-8949-1E7073544B00}"/>
    <dgm:cxn modelId="{4214AB09-8CA2-43CC-9D8E-9F5AA08DF3ED}" type="presOf" srcId="{39A692F0-BBFA-4D55-ABE9-36EE1C260F27}" destId="{E490514C-EE02-4188-8125-CAE913D91573}" srcOrd="0" destOrd="1" presId="urn:microsoft.com/office/officeart/2005/8/layout/hProcess7"/>
    <dgm:cxn modelId="{63DA3634-8341-48A9-9935-14E18E0A84B1}" type="presOf" srcId="{3593A6DB-B8B6-42E3-8422-6C6DFD88CC72}" destId="{BE4C9053-93BB-4865-B53D-774EDEF49761}" srcOrd="0" destOrd="1" presId="urn:microsoft.com/office/officeart/2005/8/layout/hProcess7"/>
    <dgm:cxn modelId="{FD57F9D7-14B1-4B89-B35E-50463461D4DD}" srcId="{1D7BFD0A-F656-474C-84E3-F2C5EE0D7B88}" destId="{C1BF82C8-FB56-45C8-B49A-F2E0417C9A0F}" srcOrd="0" destOrd="0" parTransId="{57A7B1D8-B66F-4B73-A6DC-DC9842A49CAB}" sibTransId="{20ECCC8B-E84D-440B-945E-EB7505EA7679}"/>
    <dgm:cxn modelId="{8B23EF5C-A359-47C0-82CA-2D3B35341E37}" type="presParOf" srcId="{9C2F2465-9D1D-4CAE-86B0-DADA26039B5B}" destId="{B604B905-1614-473F-BD15-E4E5560AC13B}" srcOrd="0" destOrd="0" presId="urn:microsoft.com/office/officeart/2005/8/layout/hProcess7"/>
    <dgm:cxn modelId="{8ED2D6CA-999A-409A-8C66-7D20970FD813}" type="presParOf" srcId="{B604B905-1614-473F-BD15-E4E5560AC13B}" destId="{3D51D4A2-44F0-44E7-986D-717904040C81}" srcOrd="0" destOrd="0" presId="urn:microsoft.com/office/officeart/2005/8/layout/hProcess7"/>
    <dgm:cxn modelId="{CC5FD68C-A811-4339-8DFF-B54E917A8AAE}" type="presParOf" srcId="{B604B905-1614-473F-BD15-E4E5560AC13B}" destId="{D612741D-2684-4C5D-B2D4-B17775C28CA8}" srcOrd="1" destOrd="0" presId="urn:microsoft.com/office/officeart/2005/8/layout/hProcess7"/>
    <dgm:cxn modelId="{8EFFBE77-6BBF-4643-A7D5-FD0961913C12}" type="presParOf" srcId="{B604B905-1614-473F-BD15-E4E5560AC13B}" destId="{E490514C-EE02-4188-8125-CAE913D91573}" srcOrd="2" destOrd="0" presId="urn:microsoft.com/office/officeart/2005/8/layout/hProcess7"/>
    <dgm:cxn modelId="{1B58CACD-3CA2-477C-85AA-2132A21D4875}" type="presParOf" srcId="{9C2F2465-9D1D-4CAE-86B0-DADA26039B5B}" destId="{AAE27F3C-2A0C-4677-960C-202E1A8BD62D}" srcOrd="1" destOrd="0" presId="urn:microsoft.com/office/officeart/2005/8/layout/hProcess7"/>
    <dgm:cxn modelId="{8A077167-D1F2-49F1-B1FF-55D247ABBA47}" type="presParOf" srcId="{9C2F2465-9D1D-4CAE-86B0-DADA26039B5B}" destId="{7EF1AA5B-258A-41FF-8460-6FD3A678B9F0}" srcOrd="2" destOrd="0" presId="urn:microsoft.com/office/officeart/2005/8/layout/hProcess7"/>
    <dgm:cxn modelId="{4A84BAF0-CD64-4876-8747-E5894F36DC2F}" type="presParOf" srcId="{7EF1AA5B-258A-41FF-8460-6FD3A678B9F0}" destId="{14BF3795-4F2B-4CA7-99F8-C09B304D4D7B}" srcOrd="0" destOrd="0" presId="urn:microsoft.com/office/officeart/2005/8/layout/hProcess7"/>
    <dgm:cxn modelId="{F54D979B-75EC-445F-AC90-5DFD94E0E175}" type="presParOf" srcId="{7EF1AA5B-258A-41FF-8460-6FD3A678B9F0}" destId="{4A257266-C3FD-4F44-80AF-C74489B9136A}" srcOrd="1" destOrd="0" presId="urn:microsoft.com/office/officeart/2005/8/layout/hProcess7"/>
    <dgm:cxn modelId="{A4F57813-0161-47C7-9D39-04FB7BA849AD}" type="presParOf" srcId="{7EF1AA5B-258A-41FF-8460-6FD3A678B9F0}" destId="{E54AB3F3-EE6B-4F4C-9E0B-9DDE1E4B9085}" srcOrd="2" destOrd="0" presId="urn:microsoft.com/office/officeart/2005/8/layout/hProcess7"/>
    <dgm:cxn modelId="{2B18D211-4766-4984-BE22-D93ED1D27BE9}" type="presParOf" srcId="{9C2F2465-9D1D-4CAE-86B0-DADA26039B5B}" destId="{6CD37972-72FA-4562-B684-B987D339421F}" srcOrd="3" destOrd="0" presId="urn:microsoft.com/office/officeart/2005/8/layout/hProcess7"/>
    <dgm:cxn modelId="{20193D7F-2470-4814-9CFF-C158B7CD90CD}" type="presParOf" srcId="{9C2F2465-9D1D-4CAE-86B0-DADA26039B5B}" destId="{15AA21D1-E148-44D7-80B4-EFDDFCE03A81}" srcOrd="4" destOrd="0" presId="urn:microsoft.com/office/officeart/2005/8/layout/hProcess7"/>
    <dgm:cxn modelId="{4371E0C8-7BC9-4301-A961-04EC6C7EA504}" type="presParOf" srcId="{15AA21D1-E148-44D7-80B4-EFDDFCE03A81}" destId="{44CC9173-894D-4DDC-8239-802E37763B97}" srcOrd="0" destOrd="0" presId="urn:microsoft.com/office/officeart/2005/8/layout/hProcess7"/>
    <dgm:cxn modelId="{59A1CF8E-6721-4E29-862E-5F9364F4AA12}" type="presParOf" srcId="{15AA21D1-E148-44D7-80B4-EFDDFCE03A81}" destId="{E30178DE-B43D-4B03-808E-A74923A687F7}" srcOrd="1" destOrd="0" presId="urn:microsoft.com/office/officeart/2005/8/layout/hProcess7"/>
    <dgm:cxn modelId="{DD44021B-828B-4BB0-A318-98F016F2EFC7}" type="presParOf" srcId="{15AA21D1-E148-44D7-80B4-EFDDFCE03A81}" destId="{BE4C9053-93BB-4865-B53D-774EDEF49761}" srcOrd="2" destOrd="0" presId="urn:microsoft.com/office/officeart/2005/8/layout/hProcess7"/>
    <dgm:cxn modelId="{67661595-A026-4A68-9A7A-5443EC10CE97}" type="presParOf" srcId="{9C2F2465-9D1D-4CAE-86B0-DADA26039B5B}" destId="{CE1A0CEA-52A5-46FC-8033-180CE4A6D495}" srcOrd="5" destOrd="0" presId="urn:microsoft.com/office/officeart/2005/8/layout/hProcess7"/>
    <dgm:cxn modelId="{653A5F77-6C91-4314-9BE4-AB5A096A8453}" type="presParOf" srcId="{9C2F2465-9D1D-4CAE-86B0-DADA26039B5B}" destId="{79517BE5-92C3-4200-8E73-49EA405DAED8}" srcOrd="6" destOrd="0" presId="urn:microsoft.com/office/officeart/2005/8/layout/hProcess7"/>
    <dgm:cxn modelId="{6CF1994E-32B8-465D-AE0D-5FBA6B0FB7B9}" type="presParOf" srcId="{79517BE5-92C3-4200-8E73-49EA405DAED8}" destId="{2590F4C4-FEE1-4CC7-AE43-5BC880EAB941}" srcOrd="0" destOrd="0" presId="urn:microsoft.com/office/officeart/2005/8/layout/hProcess7"/>
    <dgm:cxn modelId="{0F6865D5-8317-487A-B4B6-4BF4F6D9C7E6}" type="presParOf" srcId="{79517BE5-92C3-4200-8E73-49EA405DAED8}" destId="{43FA90A4-8C71-4CE1-B4DE-92A9DF31F5BD}" srcOrd="1" destOrd="0" presId="urn:microsoft.com/office/officeart/2005/8/layout/hProcess7"/>
    <dgm:cxn modelId="{B8059FA5-41D5-4524-96A7-FEE7C3B980A9}" type="presParOf" srcId="{79517BE5-92C3-4200-8E73-49EA405DAED8}" destId="{FF0052A1-5D45-4066-8BCB-8300D3AC10E0}" srcOrd="2" destOrd="0" presId="urn:microsoft.com/office/officeart/2005/8/layout/hProcess7"/>
    <dgm:cxn modelId="{B088A775-C6FB-4B10-8832-DF0804EECDF8}" type="presParOf" srcId="{9C2F2465-9D1D-4CAE-86B0-DADA26039B5B}" destId="{000C896E-49D5-4004-AC82-17A9979E2F48}" srcOrd="7" destOrd="0" presId="urn:microsoft.com/office/officeart/2005/8/layout/hProcess7"/>
    <dgm:cxn modelId="{96393D73-397A-4846-BA6B-0967A245376B}" type="presParOf" srcId="{9C2F2465-9D1D-4CAE-86B0-DADA26039B5B}" destId="{95C802D2-8704-4058-8673-11C6C2F1E227}" srcOrd="8" destOrd="0" presId="urn:microsoft.com/office/officeart/2005/8/layout/hProcess7"/>
    <dgm:cxn modelId="{290ABE6A-E3C9-46F5-90EE-1EA6912FBF37}" type="presParOf" srcId="{95C802D2-8704-4058-8673-11C6C2F1E227}" destId="{FDF3C2BE-C2DF-48CA-BFF2-A8A7C58D462D}" srcOrd="0" destOrd="0" presId="urn:microsoft.com/office/officeart/2005/8/layout/hProcess7"/>
    <dgm:cxn modelId="{EDFDDA8F-BF10-4399-B6AD-25C6D2546EAE}" type="presParOf" srcId="{95C802D2-8704-4058-8673-11C6C2F1E227}" destId="{8E40428B-69D5-4C79-BAD8-9E64BD3D6406}" srcOrd="1" destOrd="0" presId="urn:microsoft.com/office/officeart/2005/8/layout/hProcess7"/>
    <dgm:cxn modelId="{DD3C9386-453A-4234-98E4-ABD8A40E6B03}" type="presParOf" srcId="{95C802D2-8704-4058-8673-11C6C2F1E227}" destId="{6C391E53-B864-4272-BF85-A9873DB3B45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51D4A2-44F0-44E7-986D-717904040C81}">
      <dsp:nvSpPr>
        <dsp:cNvPr id="0" name=""/>
        <dsp:cNvSpPr/>
      </dsp:nvSpPr>
      <dsp:spPr>
        <a:xfrm>
          <a:off x="1849" y="919461"/>
          <a:ext cx="1751223" cy="210146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16200000">
        <a:off x="-684630" y="1605941"/>
        <a:ext cx="1723203" cy="350244"/>
      </dsp:txXfrm>
    </dsp:sp>
    <dsp:sp modelId="{E490514C-EE02-4188-8125-CAE913D91573}">
      <dsp:nvSpPr>
        <dsp:cNvPr id="0" name=""/>
        <dsp:cNvSpPr/>
      </dsp:nvSpPr>
      <dsp:spPr>
        <a:xfrm>
          <a:off x="352094" y="919461"/>
          <a:ext cx="1304661" cy="210146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Primary database</a:t>
          </a:r>
          <a:endParaRPr lang="en-US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Original biological data.</a:t>
          </a:r>
          <a:endParaRPr lang="en-US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Eg.Gen</a:t>
          </a:r>
          <a:r>
            <a:rPr lang="en-US" sz="1100" kern="1200" dirty="0" smtClean="0"/>
            <a:t> bank and Protein Data Bank</a:t>
          </a:r>
          <a:endParaRPr lang="en-US" sz="1100" kern="1200" dirty="0"/>
        </a:p>
      </dsp:txBody>
      <dsp:txXfrm>
        <a:off x="352094" y="919461"/>
        <a:ext cx="1304661" cy="2101468"/>
      </dsp:txXfrm>
    </dsp:sp>
    <dsp:sp modelId="{44CC9173-894D-4DDC-8239-802E37763B97}">
      <dsp:nvSpPr>
        <dsp:cNvPr id="0" name=""/>
        <dsp:cNvSpPr/>
      </dsp:nvSpPr>
      <dsp:spPr>
        <a:xfrm>
          <a:off x="1921838" y="1025417"/>
          <a:ext cx="3000668" cy="210146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16200000">
        <a:off x="1360303" y="1586952"/>
        <a:ext cx="1723203" cy="600133"/>
      </dsp:txXfrm>
    </dsp:sp>
    <dsp:sp modelId="{4A257266-C3FD-4F44-80AF-C74489B9136A}">
      <dsp:nvSpPr>
        <dsp:cNvPr id="0" name=""/>
        <dsp:cNvSpPr/>
      </dsp:nvSpPr>
      <dsp:spPr>
        <a:xfrm rot="5400000">
          <a:off x="1668857" y="2587874"/>
          <a:ext cx="308529" cy="2626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C9053-93BB-4865-B53D-774EDEF49761}">
      <dsp:nvSpPr>
        <dsp:cNvPr id="0" name=""/>
        <dsp:cNvSpPr/>
      </dsp:nvSpPr>
      <dsp:spPr>
        <a:xfrm>
          <a:off x="2431387" y="1025417"/>
          <a:ext cx="2235498" cy="210146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Secondary database</a:t>
          </a:r>
          <a:endParaRPr lang="en-US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Manually </a:t>
          </a:r>
          <a:r>
            <a:rPr lang="en-US" sz="1100" kern="1200" dirty="0" err="1" smtClean="0"/>
            <a:t>curated</a:t>
          </a:r>
          <a:r>
            <a:rPr lang="en-US" sz="1100" kern="1200" dirty="0" smtClean="0"/>
            <a:t> information  based on original inf. From primary databases.</a:t>
          </a:r>
          <a:endParaRPr lang="en-US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Eg</a:t>
          </a:r>
          <a:r>
            <a:rPr lang="en-US" sz="1100" kern="1200" dirty="0" smtClean="0"/>
            <a:t>. SWISS-Prot ,</a:t>
          </a:r>
          <a:endParaRPr lang="en-US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European Molecular Biology Laboratory(EMBL)</a:t>
          </a:r>
          <a:endParaRPr lang="en-US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DNA Data Bank of Japan (DDBJ)</a:t>
          </a:r>
          <a:endParaRPr lang="en-US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and Protein Information Resources (PIR)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431387" y="1025417"/>
        <a:ext cx="2235498" cy="2101468"/>
      </dsp:txXfrm>
    </dsp:sp>
    <dsp:sp modelId="{FDF3C2BE-C2DF-48CA-BFF2-A8A7C58D462D}">
      <dsp:nvSpPr>
        <dsp:cNvPr id="0" name=""/>
        <dsp:cNvSpPr/>
      </dsp:nvSpPr>
      <dsp:spPr>
        <a:xfrm>
          <a:off x="4878176" y="1117609"/>
          <a:ext cx="1751223" cy="222507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Specialized database</a:t>
          </a:r>
          <a:endParaRPr lang="en-US" sz="1600" kern="1200" dirty="0"/>
        </a:p>
      </dsp:txBody>
      <dsp:txXfrm rot="16200000">
        <a:off x="4141017" y="1854768"/>
        <a:ext cx="1824562" cy="350244"/>
      </dsp:txXfrm>
    </dsp:sp>
    <dsp:sp modelId="{43FA90A4-8C71-4CE1-B4DE-92A9DF31F5BD}">
      <dsp:nvSpPr>
        <dsp:cNvPr id="0" name=""/>
        <dsp:cNvSpPr/>
      </dsp:nvSpPr>
      <dsp:spPr>
        <a:xfrm rot="5400000">
          <a:off x="4730818" y="2587874"/>
          <a:ext cx="308529" cy="2626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91E53-B864-4272-BF85-A9873DB3B45E}">
      <dsp:nvSpPr>
        <dsp:cNvPr id="0" name=""/>
        <dsp:cNvSpPr/>
      </dsp:nvSpPr>
      <dsp:spPr>
        <a:xfrm>
          <a:off x="5228421" y="1117609"/>
          <a:ext cx="1304661" cy="222507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These       are those that serve  the information of particular research interest.</a:t>
          </a:r>
          <a:endParaRPr lang="en-US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Eg</a:t>
          </a:r>
          <a:r>
            <a:rPr lang="en-US" sz="1100" kern="1200" dirty="0" smtClean="0"/>
            <a:t>. HIV seq. database,</a:t>
          </a:r>
          <a:endParaRPr lang="en-US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Flybase</a:t>
          </a:r>
          <a:r>
            <a:rPr lang="en-US" sz="1100" kern="1200" dirty="0" smtClean="0"/>
            <a:t> and ribosomal Database project.</a:t>
          </a:r>
          <a:endParaRPr lang="en-US" sz="1100" kern="1200" dirty="0"/>
        </a:p>
      </dsp:txBody>
      <dsp:txXfrm>
        <a:off x="5228421" y="1117609"/>
        <a:ext cx="1304661" cy="2225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7A553-2B13-4597-B1B3-D04AC7CC00C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4E3CB-A08F-40DC-AFAA-CBE2CE175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EEB44F-D07D-46E2-853D-558F8493AFB6}" type="slidenum">
              <a:rPr lang="en-IN" smtClean="0">
                <a:latin typeface="Arial" pitchFamily="34" charset="0"/>
              </a:rPr>
              <a:pPr/>
              <a:t>7</a:t>
            </a:fld>
            <a:endParaRPr lang="en-I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E4458B-13BB-43A0-8B02-9AB5FA4A3515}" type="slidenum">
              <a:rPr lang="en-IN" smtClean="0">
                <a:latin typeface="Arial" pitchFamily="34" charset="0"/>
              </a:rPr>
              <a:pPr/>
              <a:t>10</a:t>
            </a:fld>
            <a:endParaRPr lang="en-I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A6E6F3-5626-42E5-A1E1-49486C9EBE42}" type="slidenum">
              <a:rPr lang="en-IN" smtClean="0">
                <a:latin typeface="Arial" pitchFamily="34" charset="0"/>
              </a:rPr>
              <a:pPr/>
              <a:t>12</a:t>
            </a:fld>
            <a:endParaRPr lang="en-I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C8A0FF-9C0A-4FC5-A505-61B1E0617F41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72D1-C273-49AC-92BE-DAA31C7D8D6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F4ACE-B8C5-4925-A6C1-DA372FE6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mb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dbj.nig.ac.jp/" TargetMode="External"/><Relationship Id="rId4" Type="http://schemas.openxmlformats.org/officeDocument/2006/relationships/hyperlink" Target="http://www.ncbi.nlm.nih.gov/Genbank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bi.ac.uk/embl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dbj.nig.ac.jp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BIOINFORMATICS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IV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Nucleotide sequence databases</a:t>
            </a:r>
            <a:r>
              <a:rPr lang="en-US" sz="4000" smtClean="0"/>
              <a:t>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EMBL, GenBank, and DDBJ are the </a:t>
            </a:r>
            <a:r>
              <a:rPr lang="en-US" b="1" smtClean="0"/>
              <a:t>three primary nucleotide sequence databases</a:t>
            </a:r>
            <a:r>
              <a:rPr lang="en-US" smtClean="0"/>
              <a:t> </a:t>
            </a:r>
          </a:p>
          <a:p>
            <a:pPr eaLnBrk="1" hangingPunct="1"/>
            <a:r>
              <a:rPr lang="en-US" b="1" smtClean="0"/>
              <a:t>EMBL </a:t>
            </a:r>
            <a:r>
              <a:rPr lang="en-US" b="1" smtClean="0">
                <a:hlinkClick r:id="rId3"/>
              </a:rPr>
              <a:t>www.ebi.ac.uk/embl/</a:t>
            </a:r>
            <a:r>
              <a:rPr lang="en-US" b="1" smtClean="0"/>
              <a:t> </a:t>
            </a:r>
          </a:p>
          <a:p>
            <a:pPr eaLnBrk="1" hangingPunct="1"/>
            <a:r>
              <a:rPr lang="en-US" b="1" smtClean="0"/>
              <a:t>GenBank </a:t>
            </a:r>
            <a:r>
              <a:rPr lang="en-US" b="1" smtClean="0">
                <a:hlinkClick r:id="rId4"/>
              </a:rPr>
              <a:t>www.ncbi.nlm.nih.gov/Genbank/</a:t>
            </a:r>
            <a:r>
              <a:rPr lang="en-US" b="1" smtClean="0"/>
              <a:t> </a:t>
            </a:r>
          </a:p>
          <a:p>
            <a:pPr eaLnBrk="1" hangingPunct="1"/>
            <a:r>
              <a:rPr lang="en-US" b="1" smtClean="0"/>
              <a:t>DDBJ </a:t>
            </a:r>
            <a:r>
              <a:rPr lang="en-US" b="1" smtClean="0">
                <a:hlinkClick r:id="rId5"/>
              </a:rPr>
              <a:t>www.ddbj.nig.ac.jp</a:t>
            </a:r>
            <a:r>
              <a:rPr lang="en-US" b="1" smtClean="0"/>
              <a:t> </a:t>
            </a:r>
          </a:p>
          <a:p>
            <a:pPr eaLnBrk="1" hangingPunct="1"/>
            <a:r>
              <a:rPr lang="en-US" sz="2400" smtClean="0"/>
              <a:t>They together constitute the </a:t>
            </a:r>
            <a:r>
              <a:rPr lang="en-US" sz="2400" b="1" smtClean="0"/>
              <a:t>International Nucleotide Sequence database callaboration.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the part of International Nucleotide Sequence Database Collaboration .</a:t>
            </a:r>
          </a:p>
          <a:p>
            <a:r>
              <a:rPr lang="en-US" dirty="0" smtClean="0"/>
              <a:t>It is the genetic sequence database, collection of all publicly available DNA sequences.</a:t>
            </a:r>
          </a:p>
          <a:p>
            <a:r>
              <a:rPr lang="en-US" dirty="0" smtClean="0"/>
              <a:t>It comprises DNA databases of the DDBJ and EMBL.</a:t>
            </a:r>
          </a:p>
          <a:p>
            <a:r>
              <a:rPr lang="en-US" dirty="0" smtClean="0"/>
              <a:t>The Gen Bank Database is present at National Centre for Biotechnology Information.</a:t>
            </a:r>
          </a:p>
          <a:p>
            <a:r>
              <a:rPr lang="en-US" dirty="0" smtClean="0"/>
              <a:t>The content includes genomic </a:t>
            </a:r>
            <a:r>
              <a:rPr lang="en-US" dirty="0" err="1" smtClean="0"/>
              <a:t>DNA,mRNA,cDNA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Genbank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GenBank</a:t>
            </a:r>
            <a:r>
              <a:rPr lang="en-US" dirty="0" smtClean="0"/>
              <a:t> </a:t>
            </a:r>
            <a:r>
              <a:rPr lang="en-US" dirty="0" err="1" smtClean="0"/>
              <a:t>GenBank</a:t>
            </a:r>
            <a:r>
              <a:rPr lang="en-US" dirty="0" smtClean="0"/>
              <a:t> is a DNA sequence database from National Center Biotechnology Information (NCBI).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It incorporates sequences from publicly available sources (direct submission and large-scale sequencing).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 annotated collection of all publicly available nucleotide and proteins</a:t>
            </a:r>
          </a:p>
          <a:p>
            <a:pPr eaLnBrk="1" hangingPunct="1">
              <a:lnSpc>
                <a:spcPct val="90000"/>
              </a:lnSpc>
            </a:pPr>
            <a:endParaRPr lang="fr-FR" dirty="0" smtClean="0"/>
          </a:p>
          <a:p>
            <a:pPr eaLnBrk="1" hangingPunct="1">
              <a:lnSpc>
                <a:spcPct val="90000"/>
              </a:lnSpc>
            </a:pPr>
            <a:r>
              <a:rPr lang="fr-FR" dirty="0" smtClean="0"/>
              <a:t>Set up in 1979 </a:t>
            </a:r>
            <a:r>
              <a:rPr lang="fr-FR" dirty="0" err="1" smtClean="0"/>
              <a:t>at</a:t>
            </a:r>
            <a:r>
              <a:rPr lang="fr-FR" dirty="0" smtClean="0"/>
              <a:t> the LANL (Los </a:t>
            </a:r>
            <a:r>
              <a:rPr lang="fr-FR" dirty="0" err="1" smtClean="0"/>
              <a:t>Alamos</a:t>
            </a:r>
            <a:r>
              <a:rPr lang="fr-FR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endParaRPr lang="fr-FR" dirty="0" smtClean="0"/>
          </a:p>
          <a:p>
            <a:pPr eaLnBrk="1" hangingPunct="1">
              <a:lnSpc>
                <a:spcPct val="90000"/>
              </a:lnSpc>
            </a:pPr>
            <a:r>
              <a:rPr lang="fr-FR" dirty="0" err="1" smtClean="0"/>
              <a:t>Maintained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1992 NCBI (Bethesda).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3"/>
              </a:rPr>
              <a:t>http://www.ncbi.nlm.nih.gov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smtClean="0">
                <a:solidFill>
                  <a:schemeClr val="tx1"/>
                </a:solidFill>
              </a:rPr>
              <a:t>GenBank file format</a:t>
            </a:r>
            <a:endParaRPr lang="en-GB" smtClean="0">
              <a:solidFill>
                <a:schemeClr val="tx1"/>
              </a:solidFill>
            </a:endParaRPr>
          </a:p>
        </p:txBody>
      </p:sp>
      <p:pic>
        <p:nvPicPr>
          <p:cNvPr id="15363" name="Picture 3" descr="DN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057400"/>
            <a:ext cx="59436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3200400" y="3429000"/>
            <a:ext cx="3048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>
            <a:off x="4356100" y="3232150"/>
            <a:ext cx="369888" cy="22225"/>
          </a:xfrm>
          <a:custGeom>
            <a:avLst/>
            <a:gdLst>
              <a:gd name="T0" fmla="*/ 0 w 233"/>
              <a:gd name="T1" fmla="*/ 14 h 14"/>
              <a:gd name="T2" fmla="*/ 233 w 233"/>
              <a:gd name="T3" fmla="*/ 14 h 14"/>
              <a:gd name="T4" fmla="*/ 0 60000 65536"/>
              <a:gd name="T5" fmla="*/ 0 60000 65536"/>
              <a:gd name="T6" fmla="*/ 0 w 233"/>
              <a:gd name="T7" fmla="*/ 0 h 14"/>
              <a:gd name="T8" fmla="*/ 233 w 233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3" h="14">
                <a:moveTo>
                  <a:pt x="0" y="14"/>
                </a:moveTo>
                <a:cubicBezTo>
                  <a:pt x="82" y="0"/>
                  <a:pt x="151" y="14"/>
                  <a:pt x="233" y="1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2570163" y="3840163"/>
            <a:ext cx="657225" cy="38100"/>
          </a:xfrm>
          <a:custGeom>
            <a:avLst/>
            <a:gdLst>
              <a:gd name="T0" fmla="*/ 0 w 414"/>
              <a:gd name="T1" fmla="*/ 10 h 24"/>
              <a:gd name="T2" fmla="*/ 117 w 414"/>
              <a:gd name="T3" fmla="*/ 16 h 24"/>
              <a:gd name="T4" fmla="*/ 414 w 414"/>
              <a:gd name="T5" fmla="*/ 22 h 24"/>
              <a:gd name="T6" fmla="*/ 0 60000 65536"/>
              <a:gd name="T7" fmla="*/ 0 60000 65536"/>
              <a:gd name="T8" fmla="*/ 0 60000 65536"/>
              <a:gd name="T9" fmla="*/ 0 w 414"/>
              <a:gd name="T10" fmla="*/ 0 h 24"/>
              <a:gd name="T11" fmla="*/ 414 w 414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4" h="24">
                <a:moveTo>
                  <a:pt x="0" y="10"/>
                </a:moveTo>
                <a:cubicBezTo>
                  <a:pt x="40" y="0"/>
                  <a:pt x="78" y="13"/>
                  <a:pt x="117" y="16"/>
                </a:cubicBezTo>
                <a:cubicBezTo>
                  <a:pt x="227" y="24"/>
                  <a:pt x="303" y="22"/>
                  <a:pt x="414" y="2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Public\Pictures\Sample Pictures\primary-and-secondary-databases-ppt-by-puneet-kulyana-12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762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Presently 18,83,72017 sequences are available in Gen Bank.</a:t>
            </a:r>
          </a:p>
          <a:p>
            <a:r>
              <a:rPr lang="en-US" dirty="0" smtClean="0"/>
              <a:t>Gen bank provides flat sequence files which are easy to read. </a:t>
            </a:r>
          </a:p>
          <a:p>
            <a:r>
              <a:rPr lang="en-US" dirty="0" smtClean="0"/>
              <a:t>The files contain three sections – Header, Features and Sequence entry.</a:t>
            </a:r>
          </a:p>
          <a:p>
            <a:r>
              <a:rPr lang="en-US" dirty="0" smtClean="0"/>
              <a:t>Header : this section describes the origin of the sequence, identification of the organism and unique identifiers associated with the record.</a:t>
            </a:r>
          </a:p>
          <a:p>
            <a:r>
              <a:rPr lang="en-US" dirty="0" smtClean="0"/>
              <a:t>Features: it includes the detailed information about the gene and gene product, as well as regions of biological significance reported I the sequence.</a:t>
            </a:r>
          </a:p>
          <a:p>
            <a:r>
              <a:rPr lang="en-US" dirty="0" smtClean="0"/>
              <a:t>Sequence: This section starts with the label “ ORIGIN”.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increasing size of database, coupled with the diversity of data sources available have made it convenient to split </a:t>
            </a:r>
            <a:r>
              <a:rPr lang="en-US" dirty="0" err="1" smtClean="0"/>
              <a:t>Genbank</a:t>
            </a:r>
            <a:r>
              <a:rPr lang="en-US" dirty="0" smtClean="0"/>
              <a:t> into smaller, discrete divisions ( 17to date) </a:t>
            </a:r>
            <a:r>
              <a:rPr lang="en-US" dirty="0" err="1" smtClean="0"/>
              <a:t>Summarised</a:t>
            </a:r>
            <a:r>
              <a:rPr lang="en-US" dirty="0" smtClean="0"/>
              <a:t> as :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three letter codes for each of the 17 divisions of </a:t>
            </a:r>
            <a:r>
              <a:rPr lang="en-US" dirty="0" err="1" smtClean="0"/>
              <a:t>Genbank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PRI</a:t>
            </a:r>
          </a:p>
          <a:p>
            <a:r>
              <a:rPr lang="en-US" dirty="0" smtClean="0"/>
              <a:t>ROD</a:t>
            </a:r>
          </a:p>
          <a:p>
            <a:r>
              <a:rPr lang="en-US" dirty="0" smtClean="0"/>
              <a:t>MAM</a:t>
            </a:r>
          </a:p>
          <a:p>
            <a:r>
              <a:rPr lang="en-US" dirty="0" smtClean="0"/>
              <a:t>VRT</a:t>
            </a:r>
          </a:p>
          <a:p>
            <a:r>
              <a:rPr lang="en-US" dirty="0" smtClean="0"/>
              <a:t>INV</a:t>
            </a:r>
          </a:p>
          <a:p>
            <a:r>
              <a:rPr lang="en-US" dirty="0" smtClean="0"/>
              <a:t>PLN</a:t>
            </a:r>
          </a:p>
          <a:p>
            <a:r>
              <a:rPr lang="en-US" dirty="0" smtClean="0"/>
              <a:t>BCT</a:t>
            </a:r>
          </a:p>
          <a:p>
            <a:r>
              <a:rPr lang="en-US" dirty="0" smtClean="0"/>
              <a:t>RNA</a:t>
            </a:r>
          </a:p>
          <a:p>
            <a:r>
              <a:rPr lang="en-US" dirty="0" smtClean="0"/>
              <a:t>VRL</a:t>
            </a:r>
          </a:p>
          <a:p>
            <a:r>
              <a:rPr lang="en-US" dirty="0" smtClean="0"/>
              <a:t>PHG</a:t>
            </a:r>
          </a:p>
          <a:p>
            <a:r>
              <a:rPr lang="en-US" dirty="0" smtClean="0"/>
              <a:t>SYN</a:t>
            </a:r>
          </a:p>
          <a:p>
            <a:r>
              <a:rPr lang="en-US" dirty="0" smtClean="0"/>
              <a:t>UNA</a:t>
            </a:r>
          </a:p>
          <a:p>
            <a:r>
              <a:rPr lang="en-US" dirty="0" smtClean="0"/>
              <a:t>EST</a:t>
            </a:r>
          </a:p>
          <a:p>
            <a:r>
              <a:rPr lang="en-US" dirty="0" smtClean="0"/>
              <a:t>PAT</a:t>
            </a:r>
          </a:p>
          <a:p>
            <a:r>
              <a:rPr lang="en-US" dirty="0" smtClean="0"/>
              <a:t>STS</a:t>
            </a:r>
          </a:p>
          <a:p>
            <a:r>
              <a:rPr lang="en-US" dirty="0" smtClean="0"/>
              <a:t>GSS</a:t>
            </a:r>
          </a:p>
          <a:p>
            <a:r>
              <a:rPr lang="en-US" dirty="0" smtClean="0"/>
              <a:t>HTG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PRIMATE</a:t>
            </a:r>
          </a:p>
          <a:p>
            <a:r>
              <a:rPr lang="en-US" dirty="0" smtClean="0"/>
              <a:t>RODENT</a:t>
            </a:r>
          </a:p>
          <a:p>
            <a:r>
              <a:rPr lang="en-US" dirty="0" smtClean="0"/>
              <a:t>OTER MAMMALIN</a:t>
            </a:r>
          </a:p>
          <a:p>
            <a:r>
              <a:rPr lang="en-US" dirty="0" smtClean="0"/>
              <a:t>OTHER VERTEBRATE</a:t>
            </a:r>
          </a:p>
          <a:p>
            <a:r>
              <a:rPr lang="en-US" dirty="0" smtClean="0"/>
              <a:t>INVERTEBRATE</a:t>
            </a:r>
          </a:p>
          <a:p>
            <a:r>
              <a:rPr lang="en-US" dirty="0" smtClean="0"/>
              <a:t>PLANT, FUNGAL,ALGAL</a:t>
            </a:r>
          </a:p>
          <a:p>
            <a:r>
              <a:rPr lang="en-US" dirty="0" smtClean="0"/>
              <a:t>BACTERIAL</a:t>
            </a:r>
          </a:p>
          <a:p>
            <a:r>
              <a:rPr lang="en-US" dirty="0" smtClean="0"/>
              <a:t>STRUCTURALRNA</a:t>
            </a:r>
          </a:p>
          <a:p>
            <a:r>
              <a:rPr lang="en-US" dirty="0" smtClean="0"/>
              <a:t>VIRAL</a:t>
            </a:r>
          </a:p>
          <a:p>
            <a:r>
              <a:rPr lang="en-US" dirty="0" smtClean="0"/>
              <a:t>BACTERIOPHAGE</a:t>
            </a:r>
          </a:p>
          <a:p>
            <a:r>
              <a:rPr lang="en-US" dirty="0" smtClean="0"/>
              <a:t>SYNTHETIC</a:t>
            </a:r>
          </a:p>
          <a:p>
            <a:r>
              <a:rPr lang="en-US" dirty="0" smtClean="0"/>
              <a:t>UNANNOTATED</a:t>
            </a:r>
          </a:p>
          <a:p>
            <a:r>
              <a:rPr lang="en-US" dirty="0" smtClean="0"/>
              <a:t>EXPRESSION SEQUENCE TAGS</a:t>
            </a:r>
          </a:p>
          <a:p>
            <a:r>
              <a:rPr lang="en-US" dirty="0" smtClean="0"/>
              <a:t>PATENT</a:t>
            </a:r>
          </a:p>
          <a:p>
            <a:r>
              <a:rPr lang="en-US" dirty="0" smtClean="0"/>
              <a:t>SEQUENCE TAGGED SITES</a:t>
            </a:r>
          </a:p>
          <a:p>
            <a:r>
              <a:rPr lang="en-US" dirty="0" smtClean="0"/>
              <a:t>GENOME SURVEY SEQUENCES</a:t>
            </a:r>
          </a:p>
          <a:p>
            <a:r>
              <a:rPr lang="en-US" dirty="0" smtClean="0"/>
              <a:t>HIGH THROUGPUT GENOMIC SEQUENCES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Public\Pictures\Sample Pictures\primary-and-secondary-databases-ppt-by-puneet-kulyana-13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EMBL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EMBL is a DNA sequence database from European Bioinformatics Institute (EBI). EMBL includes sequences from direct submissions, from genome sequencing projects, scientific literature and patent applications. EMBL supports several retrieval tools: SRS for text based retrieval and Blast and </a:t>
            </a:r>
            <a:r>
              <a:rPr lang="en-US" dirty="0" err="1" smtClean="0"/>
              <a:t>FastA</a:t>
            </a:r>
            <a:r>
              <a:rPr lang="en-US" dirty="0" smtClean="0"/>
              <a:t> for sequence based retrieval. </a:t>
            </a:r>
          </a:p>
          <a:p>
            <a:r>
              <a:rPr lang="en-US" dirty="0" smtClean="0"/>
              <a:t>The European Molecular Biology Laboratory (EMBL) is an international research </a:t>
            </a:r>
            <a:r>
              <a:rPr lang="en-US" dirty="0" err="1" smtClean="0"/>
              <a:t>organisation</a:t>
            </a:r>
            <a:r>
              <a:rPr lang="en-US" dirty="0" smtClean="0"/>
              <a:t> </a:t>
            </a:r>
            <a:r>
              <a:rPr lang="en-US" dirty="0" err="1" smtClean="0"/>
              <a:t>withits</a:t>
            </a:r>
            <a:r>
              <a:rPr lang="en-US" dirty="0" smtClean="0"/>
              <a:t> headquarters in Heidelberg(Germany).(1978)</a:t>
            </a:r>
          </a:p>
          <a:p>
            <a:r>
              <a:rPr lang="en-US" dirty="0" smtClean="0"/>
              <a:t>EMBL work on the </a:t>
            </a:r>
            <a:r>
              <a:rPr lang="en-US" dirty="0" err="1" smtClean="0"/>
              <a:t>foll</a:t>
            </a:r>
            <a:r>
              <a:rPr lang="en-US" dirty="0" smtClean="0"/>
              <a:t>. Five principles:</a:t>
            </a:r>
          </a:p>
          <a:p>
            <a:r>
              <a:rPr lang="en-US" b="1" dirty="0" smtClean="0"/>
              <a:t>Open(</a:t>
            </a:r>
            <a:r>
              <a:rPr lang="en-US" dirty="0" smtClean="0"/>
              <a:t>free </a:t>
            </a:r>
            <a:r>
              <a:rPr lang="en-US" dirty="0" err="1" smtClean="0"/>
              <a:t>acess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Compatible</a:t>
            </a:r>
            <a:r>
              <a:rPr lang="en-US" dirty="0" smtClean="0"/>
              <a:t>(easy data sharing)</a:t>
            </a:r>
          </a:p>
          <a:p>
            <a:r>
              <a:rPr lang="en-US" b="1" dirty="0" smtClean="0"/>
              <a:t>Comprehensive</a:t>
            </a:r>
            <a:r>
              <a:rPr lang="en-US" dirty="0" smtClean="0"/>
              <a:t> (dealing with all aspects of something) </a:t>
            </a:r>
          </a:p>
          <a:p>
            <a:r>
              <a:rPr lang="en-US" b="1" dirty="0" smtClean="0"/>
              <a:t>Portable</a:t>
            </a:r>
            <a:r>
              <a:rPr lang="en-US" dirty="0" smtClean="0"/>
              <a:t>(downloadable and easily </a:t>
            </a:r>
            <a:r>
              <a:rPr lang="en-US" dirty="0" err="1" smtClean="0"/>
              <a:t>instalable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Highquality</a:t>
            </a:r>
            <a:r>
              <a:rPr lang="en-US" dirty="0" smtClean="0"/>
              <a:t> ( databases are enhanced through annotation, highly qualified biologists add value to databases).</a:t>
            </a:r>
          </a:p>
          <a:p>
            <a:r>
              <a:rPr lang="en-US" dirty="0" smtClean="0"/>
              <a:t>All available resources can be accessed via the EBI homepage at http://www.ebi.ac.uk.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database is a </a:t>
            </a:r>
            <a:r>
              <a:rPr lang="en-US" dirty="0" err="1" smtClean="0"/>
              <a:t>computarised</a:t>
            </a:r>
            <a:r>
              <a:rPr lang="en-US" dirty="0" smtClean="0"/>
              <a:t> library used to store and organize data in such a way that information can be retrieved easily via a variety of search criteria.</a:t>
            </a:r>
          </a:p>
          <a:p>
            <a:r>
              <a:rPr lang="en-US" dirty="0" smtClean="0"/>
              <a:t>The development of databases to handle the vast amount of molecular biological data is a fundamental task of bioinformatics.</a:t>
            </a:r>
          </a:p>
          <a:p>
            <a:r>
              <a:rPr lang="en-US" dirty="0" smtClean="0"/>
              <a:t>Bioinformatics databases can be broadly classified into sequence and structure databases.</a:t>
            </a:r>
          </a:p>
          <a:p>
            <a:pPr algn="ctr"/>
            <a:r>
              <a:rPr lang="en-US" dirty="0" smtClean="0"/>
              <a:t>Sequence databases are applicable to both nucleic acid sequences and protein </a:t>
            </a:r>
            <a:r>
              <a:rPr lang="en-US" dirty="0" err="1" smtClean="0"/>
              <a:t>sequences,whereas</a:t>
            </a:r>
            <a:r>
              <a:rPr lang="en-US" dirty="0" smtClean="0"/>
              <a:t> structure </a:t>
            </a:r>
            <a:r>
              <a:rPr lang="en-US" dirty="0" err="1" smtClean="0"/>
              <a:t>databas</a:t>
            </a:r>
            <a:r>
              <a:rPr lang="en-US" dirty="0" smtClean="0"/>
              <a:t> e  is  applicable  to only proteins.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EMBL Nucleotide Sequence Database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r>
              <a:rPr lang="en-US" sz="2800"/>
              <a:t>An annotated collection of all publicly available nucleotide and protein sequences</a:t>
            </a:r>
          </a:p>
          <a:p>
            <a:endParaRPr lang="fr-FR" sz="2800"/>
          </a:p>
          <a:p>
            <a:r>
              <a:rPr lang="fr-FR" sz="2800"/>
              <a:t>Created in 1980 at the </a:t>
            </a:r>
            <a:r>
              <a:rPr lang="fr-FR" sz="2800" i="1"/>
              <a:t>European Molecular Biology Laboratory</a:t>
            </a:r>
            <a:r>
              <a:rPr lang="fr-FR" sz="2800"/>
              <a:t> in Heidelberg.</a:t>
            </a:r>
          </a:p>
          <a:p>
            <a:endParaRPr lang="fr-FR" sz="2800"/>
          </a:p>
          <a:p>
            <a:r>
              <a:rPr lang="fr-FR" sz="2800"/>
              <a:t>Maintained since 1994 by EBI- Cambridge.</a:t>
            </a:r>
          </a:p>
          <a:p>
            <a:pPr>
              <a:buFontTx/>
              <a:buNone/>
            </a:pPr>
            <a:endParaRPr lang="en-US" sz="2800"/>
          </a:p>
          <a:p>
            <a:r>
              <a:rPr lang="en-US" sz="2800">
                <a:hlinkClick r:id="rId2"/>
              </a:rPr>
              <a:t>http://www.ebi.ac.uk/embl.html</a:t>
            </a:r>
            <a:endParaRPr lang="en-US" sz="2800"/>
          </a:p>
          <a:p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5788-2ABC-454A-ACD3-EBD5FD52D22D}" type="datetime8">
              <a:rPr lang="en-US"/>
              <a:pPr/>
              <a:t>3/20/2020 1:49 PM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Sample Pictures\primary-and-secondary-databases-ppt-by-puneet-kulyana-15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719263"/>
            <a:ext cx="6076950" cy="3419475"/>
          </a:xfrm>
          <a:prstGeom prst="rect">
            <a:avLst/>
          </a:prstGeom>
          <a:noFill/>
        </p:spPr>
      </p:pic>
      <p:pic>
        <p:nvPicPr>
          <p:cNvPr id="15363" name="Picture 3" descr="C:\Users\Public\Pictures\Sample Pictures\primary-and-secondary-databases-ppt-by-puneet-kulyana-7-6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3525" y="1719263"/>
            <a:ext cx="6076950" cy="3419475"/>
          </a:xfrm>
          <a:prstGeom prst="rect">
            <a:avLst/>
          </a:prstGeom>
          <a:noFill/>
        </p:spPr>
      </p:pic>
      <p:pic>
        <p:nvPicPr>
          <p:cNvPr id="15364" name="Picture 4" descr="C:\Users\Public\Pictures\Sample Pictures\primary-and-secondary-databases-ppt-by-puneet-kulyana-11-6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3525" y="1719263"/>
            <a:ext cx="6076950" cy="3419475"/>
          </a:xfrm>
          <a:prstGeom prst="rect">
            <a:avLst/>
          </a:prstGeom>
          <a:noFill/>
        </p:spPr>
      </p:pic>
      <p:pic>
        <p:nvPicPr>
          <p:cNvPr id="15365" name="Picture 5" descr="C:\Users\Public\Pictures\Sample Pictures\primary-and-secondary-databases-ppt-by-puneet-kulyana-12-6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33525" y="1719263"/>
            <a:ext cx="6076950" cy="3419475"/>
          </a:xfrm>
          <a:prstGeom prst="rect">
            <a:avLst/>
          </a:prstGeom>
          <a:noFill/>
        </p:spPr>
      </p:pic>
      <p:pic>
        <p:nvPicPr>
          <p:cNvPr id="15366" name="Picture 6" descr="C:\Users\Public\Pictures\Sample Pictures\primary-and-secondary-databases-ppt-by-puneet-kulyana-13-63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33525" y="1719263"/>
            <a:ext cx="6076950" cy="3419475"/>
          </a:xfrm>
          <a:prstGeom prst="rect">
            <a:avLst/>
          </a:prstGeom>
          <a:noFill/>
        </p:spPr>
      </p:pic>
      <p:pic>
        <p:nvPicPr>
          <p:cNvPr id="15367" name="Picture 7" descr="C:\Users\Public\Pictures\Sample Pictures\primary-and-secondary-databases-ppt-by-puneet-kulyana-14-63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152400"/>
            <a:ext cx="8686800" cy="6705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DDBJ–DNA Data Bank of Japan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An annotated collection of all publicly available nucleotide and protein sequences</a:t>
            </a:r>
          </a:p>
          <a:p>
            <a:pPr>
              <a:lnSpc>
                <a:spcPct val="90000"/>
              </a:lnSpc>
            </a:pP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 err="1"/>
              <a:t>Started</a:t>
            </a:r>
            <a:r>
              <a:rPr lang="fr-FR" sz="2800" dirty="0"/>
              <a:t>, 1984 </a:t>
            </a:r>
            <a:r>
              <a:rPr lang="fr-FR" sz="2800" dirty="0" err="1"/>
              <a:t>at</a:t>
            </a:r>
            <a:r>
              <a:rPr lang="fr-FR" sz="2800" dirty="0"/>
              <a:t> the </a:t>
            </a:r>
            <a:r>
              <a:rPr lang="fr-FR" sz="2800" i="1" dirty="0"/>
              <a:t>National Institute of </a:t>
            </a:r>
            <a:r>
              <a:rPr lang="fr-FR" sz="2800" i="1" dirty="0" err="1"/>
              <a:t>Genetics</a:t>
            </a:r>
            <a:r>
              <a:rPr lang="fr-FR" sz="2800" dirty="0"/>
              <a:t> (NIG) in Mishima.</a:t>
            </a:r>
          </a:p>
          <a:p>
            <a:pPr>
              <a:lnSpc>
                <a:spcPct val="90000"/>
              </a:lnSpc>
            </a:pP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 err="1"/>
              <a:t>Still</a:t>
            </a:r>
            <a:r>
              <a:rPr lang="fr-FR" sz="2800" dirty="0"/>
              <a:t> </a:t>
            </a:r>
            <a:r>
              <a:rPr lang="fr-FR" sz="2800" dirty="0" err="1"/>
              <a:t>maintained</a:t>
            </a:r>
            <a:r>
              <a:rPr lang="fr-FR" sz="2800" dirty="0"/>
              <a:t> in </a:t>
            </a:r>
            <a:r>
              <a:rPr lang="fr-FR" sz="2800" dirty="0" err="1"/>
              <a:t>this</a:t>
            </a:r>
            <a:r>
              <a:rPr lang="fr-FR" sz="2800" dirty="0"/>
              <a:t> </a:t>
            </a:r>
            <a:r>
              <a:rPr lang="fr-FR" sz="2800" dirty="0" err="1"/>
              <a:t>institute</a:t>
            </a:r>
            <a:r>
              <a:rPr lang="fr-FR" sz="2800" dirty="0"/>
              <a:t> a team  </a:t>
            </a:r>
            <a:r>
              <a:rPr lang="fr-FR" sz="2800" dirty="0" err="1"/>
              <a:t>led</a:t>
            </a:r>
            <a:r>
              <a:rPr lang="fr-FR" sz="2800" dirty="0"/>
              <a:t> by </a:t>
            </a:r>
            <a:r>
              <a:rPr lang="fr-FR" sz="2800" dirty="0" err="1"/>
              <a:t>Takashi</a:t>
            </a:r>
            <a:r>
              <a:rPr lang="fr-FR" sz="2800" dirty="0"/>
              <a:t> </a:t>
            </a:r>
            <a:r>
              <a:rPr lang="fr-FR" sz="2800" dirty="0" err="1"/>
              <a:t>Gojobori</a:t>
            </a:r>
            <a:r>
              <a:rPr lang="fr-FR" sz="2800" dirty="0"/>
              <a:t>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hlinkClick r:id="rId2"/>
              </a:rPr>
              <a:t>http://www.ddbj.nig.ac.jp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5788-2ABC-454A-ACD3-EBD5FD52D22D}" type="datetime8">
              <a:rPr lang="en-US"/>
              <a:pPr/>
              <a:t>3/20/2020 1:49 PM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DDBJ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DDBJ (DNA Data Bank of Japan) DNA Data Bank of Japan began DNA data bank activities in earnest in 1986 at the National Institute of Genetics (NIG). </a:t>
            </a:r>
          </a:p>
          <a:p>
            <a:r>
              <a:rPr lang="en-US" dirty="0" smtClean="0"/>
              <a:t>DDBJ has been functioning as the international Biological databases and internet resources in bioinformatics L7 3 nucleotide sequence database in collaboration with EBI/EMBL and NCBI/</a:t>
            </a:r>
            <a:r>
              <a:rPr lang="en-US" dirty="0" err="1" smtClean="0"/>
              <a:t>GenBank</a:t>
            </a:r>
            <a:endParaRPr lang="en-US" dirty="0" smtClean="0"/>
          </a:p>
          <a:p>
            <a:r>
              <a:rPr lang="en-US" dirty="0" smtClean="0"/>
              <a:t>DDBJ collects sequence data mainly from Japanese researches, but also accepts data and issue the accession numbers to researches in another countries.</a:t>
            </a:r>
          </a:p>
          <a:p>
            <a:r>
              <a:rPr lang="en-US" dirty="0" smtClean="0"/>
              <a:t>99% of INSD(International Nucleotide sequence database) data from Japanese researches are submitted through DDBJ.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Protein Databases (Amino Acid Sequence)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PIR - International Protein Sequence Database</a:t>
            </a:r>
            <a:r>
              <a:rPr lang="en-US" dirty="0" smtClean="0"/>
              <a:t>  - The Protein Sequence Database was developed in the early 1960’s. </a:t>
            </a:r>
          </a:p>
          <a:p>
            <a:r>
              <a:rPr lang="en-US" dirty="0" smtClean="0"/>
              <a:t>It is located at the National Biomedical Research Foundation (NBRF).</a:t>
            </a:r>
          </a:p>
          <a:p>
            <a:r>
              <a:rPr lang="en-US" dirty="0" smtClean="0"/>
              <a:t> Since 1988 it has been maintained by PIR-International.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PIR</a:t>
            </a:r>
            <a:r>
              <a:rPr lang="en-US" dirty="0" smtClean="0"/>
              <a:t> is split into four distinct sections that differ in quality of the data and the level of annotation: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PIR1</a:t>
            </a:r>
            <a:r>
              <a:rPr lang="en-US" dirty="0" smtClean="0"/>
              <a:t> - fully classified and annotated entries.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PIR2 -</a:t>
            </a:r>
            <a:r>
              <a:rPr lang="en-US" dirty="0" smtClean="0"/>
              <a:t> preliminary entries, not thoroughly reviewed. </a:t>
            </a:r>
          </a:p>
          <a:p>
            <a:r>
              <a:rPr lang="en-US" b="1" dirty="0" smtClean="0"/>
              <a:t>PIR3 </a:t>
            </a:r>
            <a:r>
              <a:rPr lang="en-US" dirty="0" smtClean="0"/>
              <a:t>- unverified entries, not reviewed. </a:t>
            </a:r>
          </a:p>
          <a:p>
            <a:r>
              <a:rPr lang="en-US" b="1" dirty="0" smtClean="0"/>
              <a:t>PIR4</a:t>
            </a:r>
            <a:r>
              <a:rPr lang="en-US" dirty="0" smtClean="0"/>
              <a:t> - conceptual translations.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Public\Pictures\Sample Pictures\primary-and-secondary-databases-ppt-by-puneet-kulyana-21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86799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Public\Pictures\Sample Pictures\primary-and-secondary-databases-ppt-by-puneet-kulyana-24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39199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Public\Pictures\Sample Pictures\primary-and-secondary-databases-ppt-by-puneet-kulyana-25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9915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Public\Pictures\Sample Pictures\primary-and-secondary-databases-ppt-by-puneet-kulyana-26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106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PROTEIN PRIMARY STRUCTURE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PDB(Protein data Bank)</a:t>
            </a:r>
          </a:p>
          <a:p>
            <a:r>
              <a:rPr lang="en-US" dirty="0" smtClean="0"/>
              <a:t>Contains three dimensional structures not only of proteins but also of nucleic acid </a:t>
            </a:r>
            <a:r>
              <a:rPr lang="en-US" dirty="0" err="1" smtClean="0"/>
              <a:t>fragments,RNA</a:t>
            </a:r>
            <a:r>
              <a:rPr lang="en-US" dirty="0" smtClean="0"/>
              <a:t>  molecules and proteins.</a:t>
            </a:r>
          </a:p>
          <a:p>
            <a:r>
              <a:rPr lang="en-US" dirty="0" smtClean="0"/>
              <a:t>The database holds data </a:t>
            </a:r>
            <a:r>
              <a:rPr lang="en-US" dirty="0" err="1" smtClean="0"/>
              <a:t>retrived</a:t>
            </a:r>
            <a:r>
              <a:rPr lang="en-US" dirty="0" smtClean="0"/>
              <a:t> from X-ray crystallography, NMR </a:t>
            </a:r>
            <a:r>
              <a:rPr lang="en-US" dirty="0" err="1" smtClean="0"/>
              <a:t>expts</a:t>
            </a:r>
            <a:r>
              <a:rPr lang="en-US" dirty="0" smtClean="0"/>
              <a:t>. And molecular </a:t>
            </a:r>
            <a:r>
              <a:rPr lang="en-US" dirty="0" err="1" smtClean="0"/>
              <a:t>modelling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data in PDB is organized as flat files. Each file contains </a:t>
            </a:r>
            <a:r>
              <a:rPr lang="en-US" dirty="0" err="1" smtClean="0"/>
              <a:t>struct</a:t>
            </a:r>
            <a:r>
              <a:rPr lang="en-US" dirty="0" smtClean="0"/>
              <a:t>. Of one molecule or molecular complex.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BIOINFORMATICS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SEQUENCE DATABASES</a:t>
            </a:r>
          </a:p>
          <a:p>
            <a:r>
              <a:rPr lang="en-US" dirty="0" err="1" smtClean="0"/>
              <a:t>Applicble</a:t>
            </a:r>
            <a:r>
              <a:rPr lang="en-US" dirty="0" smtClean="0"/>
              <a:t> to both nucleic acid and protein.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STRUCTURE DATABASES</a:t>
            </a:r>
          </a:p>
          <a:p>
            <a:r>
              <a:rPr lang="en-US" dirty="0" smtClean="0"/>
              <a:t>Applicable to protein only.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Swiss-Prot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Swiss-Prot was established in 1986. </a:t>
            </a:r>
          </a:p>
          <a:p>
            <a:r>
              <a:rPr lang="en-US" dirty="0" smtClean="0"/>
              <a:t>It is maintained collaboratively by SIB (Swiss Institute of Bioinformatics) and EBI/EMBL.</a:t>
            </a:r>
          </a:p>
          <a:p>
            <a:r>
              <a:rPr lang="en-US" dirty="0" smtClean="0"/>
              <a:t>It contains core data and annotations.</a:t>
            </a:r>
          </a:p>
          <a:p>
            <a:r>
              <a:rPr lang="en-US" dirty="0" smtClean="0"/>
              <a:t>Core data consists of  the sequences entered in common single letter amino acid code and the related </a:t>
            </a:r>
            <a:r>
              <a:rPr lang="en-US" dirty="0" err="1" smtClean="0"/>
              <a:t>refrences</a:t>
            </a:r>
            <a:r>
              <a:rPr lang="en-US" dirty="0" smtClean="0"/>
              <a:t> and bibliography. T</a:t>
            </a:r>
          </a:p>
          <a:p>
            <a:r>
              <a:rPr lang="en-US" dirty="0" smtClean="0"/>
              <a:t>It also includes the </a:t>
            </a:r>
            <a:r>
              <a:rPr lang="en-US" dirty="0" err="1" smtClean="0"/>
              <a:t>taxanomy</a:t>
            </a:r>
            <a:r>
              <a:rPr lang="en-US" dirty="0" smtClean="0"/>
              <a:t>  of the organism from which the sequence was obtained. </a:t>
            </a:r>
          </a:p>
          <a:p>
            <a:r>
              <a:rPr lang="en-US" dirty="0" smtClean="0"/>
              <a:t> Provides high-level annotations, including description of protein function, structure of protein domains, post-translational, modifications, variants, etc.</a:t>
            </a:r>
          </a:p>
          <a:p>
            <a:r>
              <a:rPr lang="en-US" dirty="0" smtClean="0"/>
              <a:t> It aims to be minimally redundant. Swiss-Prot is linked to many other resources, including other sequence databases.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TrEMBL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TrEMBL</a:t>
            </a:r>
            <a:r>
              <a:rPr lang="en-US" dirty="0" smtClean="0"/>
              <a:t> - Translated EMBL Translated EMBL was created in 1996 as a computer annotated </a:t>
            </a:r>
            <a:r>
              <a:rPr lang="en-US" u="sng" dirty="0" smtClean="0"/>
              <a:t>supplement to Swiss-Prot.</a:t>
            </a:r>
          </a:p>
          <a:p>
            <a:r>
              <a:rPr lang="en-US" dirty="0" smtClean="0"/>
              <a:t> It contains translations of all coding sequences in the EMBL nucleotide sequence database.</a:t>
            </a:r>
          </a:p>
          <a:p>
            <a:r>
              <a:rPr lang="en-US" dirty="0" smtClean="0"/>
              <a:t> SP-</a:t>
            </a:r>
            <a:r>
              <a:rPr lang="en-US" dirty="0" err="1" smtClean="0"/>
              <a:t>TrEMBL</a:t>
            </a:r>
            <a:r>
              <a:rPr lang="en-US" dirty="0" smtClean="0"/>
              <a:t> contains entries that will be incorporated into Swiss-Prot </a:t>
            </a:r>
            <a:r>
              <a:rPr lang="en-US" dirty="0" err="1" smtClean="0"/>
              <a:t>REMTrEMBL</a:t>
            </a:r>
            <a:r>
              <a:rPr lang="en-US" dirty="0" smtClean="0"/>
              <a:t> contains entries that are not destined to be included in Swiss-Prot, (for example, T-cell receptors, patented sequences).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The entries in REM-</a:t>
            </a:r>
            <a:r>
              <a:rPr lang="en-US" b="1" dirty="0" err="1" smtClean="0"/>
              <a:t>TrEMBL</a:t>
            </a:r>
            <a:r>
              <a:rPr lang="en-US" b="1" dirty="0" smtClean="0"/>
              <a:t> have no accession number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GenPept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GenPept</a:t>
            </a:r>
            <a:r>
              <a:rPr lang="en-US" dirty="0" smtClean="0"/>
              <a:t> is a supplement to the </a:t>
            </a:r>
            <a:r>
              <a:rPr lang="en-US" dirty="0" err="1" smtClean="0"/>
              <a:t>GenBank</a:t>
            </a:r>
            <a:r>
              <a:rPr lang="en-US" dirty="0" smtClean="0"/>
              <a:t> nucleotide sequence database. </a:t>
            </a:r>
          </a:p>
          <a:p>
            <a:r>
              <a:rPr lang="en-US" dirty="0" smtClean="0"/>
              <a:t>Its entries are translation of coding regions in </a:t>
            </a:r>
            <a:r>
              <a:rPr lang="en-US" dirty="0" err="1" smtClean="0"/>
              <a:t>GenBank</a:t>
            </a:r>
            <a:r>
              <a:rPr lang="en-US" dirty="0" smtClean="0"/>
              <a:t> entries.</a:t>
            </a:r>
          </a:p>
          <a:p>
            <a:r>
              <a:rPr lang="en-US" dirty="0" smtClean="0"/>
              <a:t> They contain minimal annotation, Bioinformatics and Statistical Genomics L7 4 primarily extracted from the corresponding </a:t>
            </a:r>
            <a:r>
              <a:rPr lang="en-US" dirty="0" err="1" smtClean="0"/>
              <a:t>GenBank</a:t>
            </a:r>
            <a:r>
              <a:rPr lang="en-US" dirty="0" smtClean="0"/>
              <a:t> entries.</a:t>
            </a:r>
          </a:p>
          <a:p>
            <a:r>
              <a:rPr lang="en-US" dirty="0" smtClean="0"/>
              <a:t> For the complete annotations, one must refer to the </a:t>
            </a:r>
            <a:r>
              <a:rPr lang="en-US" dirty="0" err="1" smtClean="0"/>
              <a:t>GenBank</a:t>
            </a:r>
            <a:r>
              <a:rPr lang="en-US" dirty="0" smtClean="0"/>
              <a:t> entry or entries referenced by the accession number(s) in the </a:t>
            </a:r>
            <a:r>
              <a:rPr lang="en-US" dirty="0" err="1" smtClean="0"/>
              <a:t>GenPept</a:t>
            </a:r>
            <a:r>
              <a:rPr lang="en-US" dirty="0" smtClean="0"/>
              <a:t> entry.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Uniprot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United protein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 central repository of protein sequence and function created by joining the information  contained in Swiss-</a:t>
            </a:r>
            <a:r>
              <a:rPr lang="en-US" dirty="0" err="1" smtClean="0"/>
              <a:t>prot</a:t>
            </a:r>
            <a:r>
              <a:rPr lang="en-US" dirty="0" smtClean="0"/>
              <a:t>, </a:t>
            </a:r>
            <a:r>
              <a:rPr lang="en-US" dirty="0" err="1" smtClean="0"/>
              <a:t>Tr</a:t>
            </a:r>
            <a:r>
              <a:rPr lang="en-US" dirty="0" smtClean="0"/>
              <a:t> EMBL and PIR.</a:t>
            </a:r>
          </a:p>
          <a:p>
            <a:r>
              <a:rPr lang="en-US" dirty="0" smtClean="0"/>
              <a:t>It is comprised of three components, each </a:t>
            </a:r>
            <a:r>
              <a:rPr lang="en-US" dirty="0" err="1" smtClean="0"/>
              <a:t>optimised</a:t>
            </a:r>
            <a:r>
              <a:rPr lang="en-US" dirty="0" smtClean="0"/>
              <a:t> for different uses.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Uniprot</a:t>
            </a:r>
            <a:r>
              <a:rPr lang="en-US" dirty="0" smtClean="0"/>
              <a:t> </a:t>
            </a:r>
            <a:r>
              <a:rPr lang="en-US" dirty="0" err="1" smtClean="0"/>
              <a:t>Knowledgebases</a:t>
            </a:r>
            <a:r>
              <a:rPr lang="en-US" dirty="0" smtClean="0"/>
              <a:t> ( </a:t>
            </a:r>
            <a:r>
              <a:rPr lang="en-US" smtClean="0"/>
              <a:t>Uniprot)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Uniprot</a:t>
            </a:r>
            <a:r>
              <a:rPr lang="en-US" dirty="0" smtClean="0"/>
              <a:t> Non </a:t>
            </a:r>
            <a:r>
              <a:rPr lang="en-US" dirty="0" err="1" smtClean="0"/>
              <a:t>reductant</a:t>
            </a:r>
            <a:r>
              <a:rPr lang="en-US" dirty="0" smtClean="0"/>
              <a:t> </a:t>
            </a:r>
            <a:r>
              <a:rPr lang="en-US" dirty="0" err="1" smtClean="0"/>
              <a:t>refrence</a:t>
            </a:r>
            <a:r>
              <a:rPr lang="en-US" dirty="0" smtClean="0"/>
              <a:t> ( </a:t>
            </a:r>
            <a:r>
              <a:rPr lang="en-US" dirty="0" err="1" smtClean="0"/>
              <a:t>Uniref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Uniprot</a:t>
            </a:r>
            <a:r>
              <a:rPr lang="en-US" dirty="0" smtClean="0"/>
              <a:t> </a:t>
            </a:r>
            <a:r>
              <a:rPr lang="en-US" dirty="0" err="1" smtClean="0"/>
              <a:t>Archeive</a:t>
            </a:r>
            <a:r>
              <a:rPr lang="en-US" dirty="0" smtClean="0"/>
              <a:t> ( </a:t>
            </a:r>
            <a:r>
              <a:rPr lang="en-US" dirty="0" err="1" smtClean="0"/>
              <a:t>Uniparc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NRL 3D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NRL 3D is produced and maintained by PIR.</a:t>
            </a:r>
          </a:p>
          <a:p>
            <a:r>
              <a:rPr lang="en-US" dirty="0" smtClean="0"/>
              <a:t> It contains sequences extracted from the Protein </a:t>
            </a:r>
            <a:r>
              <a:rPr lang="en-US" dirty="0" err="1" smtClean="0"/>
              <a:t>DataBank</a:t>
            </a:r>
            <a:r>
              <a:rPr lang="en-US" dirty="0" smtClean="0"/>
              <a:t> (PDB). </a:t>
            </a:r>
            <a:endParaRPr lang="en-US" smtClean="0"/>
          </a:p>
          <a:p>
            <a:r>
              <a:rPr lang="en-US" smtClean="0"/>
              <a:t>The </a:t>
            </a:r>
            <a:r>
              <a:rPr lang="en-US" dirty="0" smtClean="0"/>
              <a:t>entries include secondary structure, active site, binding site and modified site annotations, details of experimental method, resolution, </a:t>
            </a:r>
            <a:r>
              <a:rPr lang="en-US" dirty="0" err="1" smtClean="0"/>
              <a:t>Rfactor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 NRL 3D makes the sequence data in the PDB available for both text based and </a:t>
            </a:r>
            <a:r>
              <a:rPr lang="en-US" dirty="0" err="1" smtClean="0"/>
              <a:t>sequencebased</a:t>
            </a:r>
            <a:r>
              <a:rPr lang="en-US" dirty="0" smtClean="0"/>
              <a:t> searching.</a:t>
            </a:r>
          </a:p>
          <a:p>
            <a:r>
              <a:rPr lang="en-US" dirty="0" smtClean="0"/>
              <a:t> It also provides cross-reference information for use with the other PIR Protein Sequence Databases.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CSD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Cambridge Structural Database</a:t>
            </a:r>
          </a:p>
          <a:p>
            <a:r>
              <a:rPr lang="en-US" dirty="0" smtClean="0"/>
              <a:t>Originally a project  of the University of </a:t>
            </a:r>
            <a:r>
              <a:rPr lang="en-US" dirty="0" err="1" smtClean="0"/>
              <a:t>cambridge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was set up to collect </a:t>
            </a:r>
            <a:r>
              <a:rPr lang="en-US" dirty="0" err="1" smtClean="0"/>
              <a:t>togather</a:t>
            </a:r>
            <a:r>
              <a:rPr lang="en-US" dirty="0" smtClean="0"/>
              <a:t> the published three dimensional </a:t>
            </a:r>
            <a:r>
              <a:rPr lang="en-US" dirty="0" err="1" smtClean="0"/>
              <a:t>strucure</a:t>
            </a:r>
            <a:r>
              <a:rPr lang="en-US" dirty="0" smtClean="0"/>
              <a:t> of small organic molecules.</a:t>
            </a:r>
          </a:p>
          <a:p>
            <a:r>
              <a:rPr lang="en-US" dirty="0" smtClean="0"/>
              <a:t>Currently it holds   crystal information for about 2.5 </a:t>
            </a:r>
            <a:r>
              <a:rPr lang="en-US" dirty="0" err="1" smtClean="0"/>
              <a:t>lakhs</a:t>
            </a:r>
            <a:r>
              <a:rPr lang="en-US" dirty="0" smtClean="0"/>
              <a:t> organic and metal organic compounds,</a:t>
            </a:r>
          </a:p>
          <a:p>
            <a:r>
              <a:rPr lang="en-US" dirty="0" smtClean="0"/>
              <a:t>Small peptides such as </a:t>
            </a:r>
            <a:r>
              <a:rPr lang="en-US" dirty="0" err="1" smtClean="0"/>
              <a:t>neuropeptides,moner</a:t>
            </a:r>
            <a:r>
              <a:rPr lang="en-US" dirty="0" smtClean="0"/>
              <a:t> and </a:t>
            </a:r>
            <a:r>
              <a:rPr lang="en-US" dirty="0" err="1" smtClean="0"/>
              <a:t>dimer</a:t>
            </a:r>
            <a:r>
              <a:rPr lang="en-US" dirty="0" smtClean="0"/>
              <a:t> of nucleic acids.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structure database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NDB ( Nucleic acid database)</a:t>
            </a:r>
          </a:p>
          <a:p>
            <a:r>
              <a:rPr lang="en-US" dirty="0" smtClean="0"/>
              <a:t>It is the database of 3D structures containing nucleic acid( A, B, and Z polymorphic forms) and all classes of RNA in the form of an ATLAS which can be browsed and searched to obtain the structure required.</a:t>
            </a:r>
          </a:p>
          <a:p>
            <a:r>
              <a:rPr lang="en-US" dirty="0" smtClean="0"/>
              <a:t>Each entry in the ATLAS has information on sequence, crystallization condition, </a:t>
            </a:r>
            <a:r>
              <a:rPr lang="en-US" dirty="0" err="1" smtClean="0"/>
              <a:t>refrences</a:t>
            </a:r>
            <a:r>
              <a:rPr lang="en-US" dirty="0" smtClean="0"/>
              <a:t> </a:t>
            </a:r>
            <a:r>
              <a:rPr lang="en-US" dirty="0" err="1" smtClean="0"/>
              <a:t>andother</a:t>
            </a:r>
            <a:r>
              <a:rPr lang="en-US" dirty="0" smtClean="0"/>
              <a:t> details.</a:t>
            </a:r>
          </a:p>
          <a:p>
            <a:r>
              <a:rPr lang="en-US" dirty="0" smtClean="0"/>
              <a:t>The database also stores average parameters for nucleic acids, obtained by statistical analysis of the structures. These parameters are widely used in </a:t>
            </a:r>
            <a:r>
              <a:rPr lang="en-US" dirty="0" err="1" smtClean="0"/>
              <a:t>computersimulations</a:t>
            </a:r>
            <a:r>
              <a:rPr lang="en-US" dirty="0" smtClean="0"/>
              <a:t> of nucleic acids and their interactions.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Classification of Proteins</a:t>
            </a:r>
          </a:p>
          <a:p>
            <a:r>
              <a:rPr lang="en-US" dirty="0" smtClean="0"/>
              <a:t>It is a searchable and </a:t>
            </a:r>
            <a:r>
              <a:rPr lang="en-US" dirty="0" err="1" smtClean="0"/>
              <a:t>browsable</a:t>
            </a:r>
            <a:r>
              <a:rPr lang="en-US" dirty="0" smtClean="0"/>
              <a:t> database.</a:t>
            </a:r>
          </a:p>
          <a:p>
            <a:r>
              <a:rPr lang="en-US" dirty="0" smtClean="0"/>
              <a:t>Each entry also has other annotation regarding function etc, and other links to other databases including other structural classification such as CATH.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Class, architecture, Topology and Homologous Super family.</a:t>
            </a:r>
          </a:p>
          <a:p>
            <a:r>
              <a:rPr lang="en-US" dirty="0" smtClean="0"/>
              <a:t>The structures chosen for classification are a subset of PDB, consisting of those that have been determined to a high degree </a:t>
            </a:r>
            <a:r>
              <a:rPr lang="en-US" smtClean="0"/>
              <a:t>of accuracy.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sequence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early 1980’s, several primary database projects evolved in different parts of the world. </a:t>
            </a:r>
          </a:p>
          <a:p>
            <a:r>
              <a:rPr lang="en-US" dirty="0" smtClean="0"/>
              <a:t>There are two main classes of databases: DNA (nucleotide) databases and protein databases. </a:t>
            </a:r>
          </a:p>
          <a:p>
            <a:r>
              <a:rPr lang="en-US" dirty="0" smtClean="0"/>
              <a:t>The primary sequence databases have grown tremendously over the years. DNA (nucleotide) Databases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89" name="Picture 1" descr="C:\Users\Public\Pictures\Sample Pictures\primary-and-secondary-databases-ppt-by-puneet-kulyana-7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719262"/>
            <a:ext cx="6076950" cy="3419475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/>
        </p:nvGraphicFramePr>
        <p:xfrm>
          <a:off x="1524000" y="1397000"/>
          <a:ext cx="6629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Public\Pictures\Sample Pictures\primary-and-secondary-databases-ppt-by-puneet-kulyana-11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839199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Primary Databases</a:t>
            </a:r>
            <a:endParaRPr lang="en-IN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databases contains the raw  sequence or structure data which are produced and submitted by researchers worldwide.</a:t>
            </a:r>
          </a:p>
          <a:p>
            <a:endParaRPr lang="en-US" dirty="0" smtClean="0"/>
          </a:p>
          <a:p>
            <a:endParaRPr lang="en-IN" dirty="0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200400"/>
            <a:ext cx="7239000" cy="260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2400" b="1" kern="0" dirty="0" err="1" smtClean="0">
                <a:latin typeface="Arial" charset="0"/>
              </a:rPr>
              <a:t>GenBank</a:t>
            </a:r>
            <a:r>
              <a:rPr lang="en-GB" sz="2400" b="1" kern="0" dirty="0" smtClean="0">
                <a:latin typeface="Arial" charset="0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2400" b="1" kern="0" dirty="0" smtClean="0">
                <a:latin typeface="Arial" charset="0"/>
                <a:cs typeface="+mn-cs"/>
              </a:rPr>
              <a:t>Protein Data Bank( PDB)</a:t>
            </a:r>
            <a:r>
              <a:rPr lang="en-GB" sz="2400" b="1" kern="0" dirty="0">
                <a:latin typeface="Arial" charset="0"/>
                <a:cs typeface="+mn-cs"/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2400" b="1" kern="0" dirty="0">
                <a:latin typeface="Arial" charset="0"/>
                <a:cs typeface="+mn-cs"/>
              </a:rPr>
              <a:t>   </a:t>
            </a:r>
            <a:r>
              <a:rPr lang="en-GB" b="1" kern="0" dirty="0">
                <a:latin typeface="Arial" charset="0"/>
                <a:cs typeface="+mn-cs"/>
              </a:rPr>
              <a:t>EMBL	</a:t>
            </a:r>
            <a:r>
              <a:rPr lang="en-GB" b="1" kern="0" dirty="0" smtClean="0">
                <a:latin typeface="Arial" charset="0"/>
                <a:cs typeface="+mn-cs"/>
              </a:rPr>
              <a:t>( European Molecular Biology Laboratory)</a:t>
            </a:r>
            <a:endParaRPr lang="en-GB" b="1" kern="0" dirty="0">
              <a:latin typeface="Arial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b="1" kern="0" dirty="0" smtClean="0">
                <a:latin typeface="Arial" charset="0"/>
                <a:cs typeface="+mn-cs"/>
              </a:rPr>
              <a:t>DBJ </a:t>
            </a:r>
            <a:r>
              <a:rPr lang="en-GB" b="1" kern="0" dirty="0">
                <a:latin typeface="Arial" charset="0"/>
                <a:cs typeface="+mn-cs"/>
              </a:rPr>
              <a:t>(DNA Data Bank of Japan</a:t>
            </a:r>
            <a:r>
              <a:rPr lang="en-GB" sz="2400" kern="0" dirty="0" smtClean="0">
                <a:latin typeface="Arial" charset="0"/>
                <a:cs typeface="+mn-cs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2400" kern="0" dirty="0" err="1" smtClean="0">
                <a:latin typeface="Arial" charset="0"/>
              </a:rPr>
              <a:t>Genbank</a:t>
            </a:r>
            <a:r>
              <a:rPr lang="en-GB" sz="2400" kern="0" dirty="0" smtClean="0">
                <a:latin typeface="Arial" charset="0"/>
              </a:rPr>
              <a:t> + EMBL+DDBJ =International Nucleotide sequence Database </a:t>
            </a:r>
            <a:r>
              <a:rPr lang="en-GB" sz="2400" kern="0" dirty="0" err="1" smtClean="0">
                <a:latin typeface="Arial" charset="0"/>
              </a:rPr>
              <a:t>Collbaration</a:t>
            </a:r>
            <a:endParaRPr lang="en-GB" sz="2400" kern="0" dirty="0"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In the primary database sequence, annotation information is often </a:t>
            </a:r>
            <a:r>
              <a:rPr lang="en-US" dirty="0" err="1" smtClean="0"/>
              <a:t>miniml.To</a:t>
            </a:r>
            <a:r>
              <a:rPr lang="en-US" dirty="0" smtClean="0"/>
              <a:t> turn the raw sequence annotation information is needed. This demands for secondary </a:t>
            </a:r>
            <a:r>
              <a:rPr lang="en-US" dirty="0" err="1" smtClean="0"/>
              <a:t>dtabases</a:t>
            </a:r>
            <a:r>
              <a:rPr lang="en-US" dirty="0" smtClean="0"/>
              <a:t>, It contains computationally processed or manually </a:t>
            </a:r>
            <a:r>
              <a:rPr lang="en-US" dirty="0" err="1" smtClean="0"/>
              <a:t>curated</a:t>
            </a:r>
            <a:r>
              <a:rPr lang="en-US" dirty="0" smtClean="0"/>
              <a:t> information, based on originally information from primary databases.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4495800"/>
            <a:ext cx="441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b="1" i="1" kern="0" dirty="0">
                <a:latin typeface="Arial" charset="0"/>
                <a:cs typeface="+mn-cs"/>
              </a:rPr>
              <a:t>				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b="1" kern="0" dirty="0">
                <a:latin typeface="Arial" charset="0"/>
                <a:cs typeface="+mn-cs"/>
              </a:rPr>
              <a:t>    </a:t>
            </a:r>
            <a:r>
              <a:rPr lang="en-GB" b="1" kern="0" dirty="0" smtClean="0">
                <a:latin typeface="Arial" charset="0"/>
                <a:cs typeface="+mn-cs"/>
              </a:rPr>
              <a:t>PIR( Protein information </a:t>
            </a:r>
            <a:r>
              <a:rPr lang="en-GB" b="1" kern="0" dirty="0" err="1" smtClean="0">
                <a:latin typeface="Arial" charset="0"/>
                <a:cs typeface="+mn-cs"/>
              </a:rPr>
              <a:t>ressource</a:t>
            </a:r>
            <a:r>
              <a:rPr lang="en-GB" b="1" kern="0" dirty="0" smtClean="0">
                <a:latin typeface="Arial" charset="0"/>
                <a:cs typeface="+mn-cs"/>
              </a:rPr>
              <a:t>)</a:t>
            </a:r>
            <a:endParaRPr lang="en-GB" b="1" kern="0" dirty="0">
              <a:latin typeface="Arial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b="1" kern="0" dirty="0">
                <a:latin typeface="Arial" charset="0"/>
                <a:cs typeface="+mn-cs"/>
              </a:rPr>
              <a:t>    MIPS	</a:t>
            </a:r>
            <a:r>
              <a:rPr lang="en-GB" b="1" kern="0" dirty="0" smtClean="0">
                <a:latin typeface="Arial" charset="0"/>
                <a:cs typeface="+mn-cs"/>
              </a:rPr>
              <a:t>(Munich Information </a:t>
            </a:r>
            <a:r>
              <a:rPr lang="en-GB" b="1" kern="0" dirty="0" err="1" smtClean="0">
                <a:latin typeface="Arial" charset="0"/>
                <a:cs typeface="+mn-cs"/>
              </a:rPr>
              <a:t>Center</a:t>
            </a:r>
            <a:r>
              <a:rPr lang="en-GB" b="1" kern="0" dirty="0" smtClean="0">
                <a:latin typeface="Arial" charset="0"/>
                <a:cs typeface="+mn-cs"/>
              </a:rPr>
              <a:t> for Protein </a:t>
            </a:r>
            <a:r>
              <a:rPr lang="en-GB" b="1" kern="0" dirty="0" err="1" smtClean="0">
                <a:latin typeface="Arial" charset="0"/>
                <a:cs typeface="+mn-cs"/>
              </a:rPr>
              <a:t>SequenceS</a:t>
            </a:r>
            <a:r>
              <a:rPr lang="en-GB" b="1" kern="0" dirty="0" smtClean="0">
                <a:latin typeface="Arial" charset="0"/>
                <a:cs typeface="+mn-cs"/>
              </a:rPr>
              <a:t>)</a:t>
            </a:r>
            <a:r>
              <a:rPr lang="en-GB" b="1" kern="0" dirty="0">
                <a:latin typeface="Arial" charset="0"/>
                <a:cs typeface="+mn-cs"/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b="1" kern="0" dirty="0">
                <a:latin typeface="Arial" charset="0"/>
                <a:cs typeface="+mn-cs"/>
              </a:rPr>
              <a:t>    SWISS-PROT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b="1" kern="0" dirty="0">
                <a:latin typeface="Arial" charset="0"/>
                <a:cs typeface="+mn-cs"/>
              </a:rPr>
              <a:t>    </a:t>
            </a:r>
            <a:r>
              <a:rPr lang="en-GB" b="1" kern="0" dirty="0" err="1">
                <a:latin typeface="Arial" charset="0"/>
                <a:cs typeface="+mn-cs"/>
              </a:rPr>
              <a:t>TrEMBL</a:t>
            </a:r>
            <a:r>
              <a:rPr lang="en-GB" b="1" kern="0" dirty="0">
                <a:latin typeface="Arial" charset="0"/>
                <a:cs typeface="+mn-cs"/>
              </a:rPr>
              <a:t>		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b="1" kern="0" dirty="0">
                <a:latin typeface="Arial" charset="0"/>
                <a:cs typeface="+mn-cs"/>
              </a:rPr>
              <a:t>    NRL-3D</a:t>
            </a:r>
            <a:endParaRPr lang="en-GB" kern="0" dirty="0"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Specialized databases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databases that serve the information of particular research interest.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HIV sequence database, </a:t>
            </a:r>
            <a:r>
              <a:rPr lang="en-US" dirty="0" err="1" smtClean="0"/>
              <a:t>Flybase</a:t>
            </a:r>
            <a:r>
              <a:rPr lang="en-US" dirty="0" smtClean="0"/>
              <a:t> and Ribosomal Database project.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1793</Words>
  <Application>Microsoft Office PowerPoint</Application>
  <PresentationFormat>On-screen Show (4:3)</PresentationFormat>
  <Paragraphs>212</Paragraphs>
  <Slides>38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BIOINFORMATICS DATABASES</vt:lpstr>
      <vt:lpstr>DATABASE</vt:lpstr>
      <vt:lpstr>BIOINFORMATICS DATABASES</vt:lpstr>
      <vt:lpstr>Primary sequence databases</vt:lpstr>
      <vt:lpstr>Slide 5</vt:lpstr>
      <vt:lpstr>Slide 6</vt:lpstr>
      <vt:lpstr>Primary Databases</vt:lpstr>
      <vt:lpstr>Secondary Databases</vt:lpstr>
      <vt:lpstr>Specialized databases </vt:lpstr>
      <vt:lpstr>Nucleotide sequence databases </vt:lpstr>
      <vt:lpstr>GenBank</vt:lpstr>
      <vt:lpstr>Genbank</vt:lpstr>
      <vt:lpstr>GenBank file format</vt:lpstr>
      <vt:lpstr>Slide 14</vt:lpstr>
      <vt:lpstr>GEN BANK</vt:lpstr>
      <vt:lpstr>Slide 16</vt:lpstr>
      <vt:lpstr>The three letter codes for each of the 17 divisions of Genbank</vt:lpstr>
      <vt:lpstr>Slide 18</vt:lpstr>
      <vt:lpstr>EMBL</vt:lpstr>
      <vt:lpstr>EMBL Nucleotide Sequence Database  </vt:lpstr>
      <vt:lpstr>Slide 21</vt:lpstr>
      <vt:lpstr>DDBJ–DNA Data Bank of Japan</vt:lpstr>
      <vt:lpstr>DDBJ</vt:lpstr>
      <vt:lpstr>Protein Databases (Amino Acid Sequence)</vt:lpstr>
      <vt:lpstr>Slide 25</vt:lpstr>
      <vt:lpstr>Slide 26</vt:lpstr>
      <vt:lpstr>Slide 27</vt:lpstr>
      <vt:lpstr>Slide 28</vt:lpstr>
      <vt:lpstr>PROTEIN PRIMARY STRUCTURE DATABASE</vt:lpstr>
      <vt:lpstr>Swiss-Prot</vt:lpstr>
      <vt:lpstr>TrEMBL</vt:lpstr>
      <vt:lpstr>GenPept</vt:lpstr>
      <vt:lpstr>Uniprot United protein databases</vt:lpstr>
      <vt:lpstr>NRL 3D</vt:lpstr>
      <vt:lpstr>CSD</vt:lpstr>
      <vt:lpstr>Secondary structure database </vt:lpstr>
      <vt:lpstr>SCOP</vt:lpstr>
      <vt:lpstr>CATH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delll</dc:creator>
  <cp:lastModifiedBy>delll</cp:lastModifiedBy>
  <cp:revision>101</cp:revision>
  <dcterms:created xsi:type="dcterms:W3CDTF">2018-02-26T14:39:28Z</dcterms:created>
  <dcterms:modified xsi:type="dcterms:W3CDTF">2020-03-20T08:25:40Z</dcterms:modified>
</cp:coreProperties>
</file>