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0" r:id="rId3"/>
    <p:sldId id="272" r:id="rId4"/>
    <p:sldId id="273" r:id="rId5"/>
    <p:sldId id="274" r:id="rId6"/>
    <p:sldId id="275" r:id="rId7"/>
    <p:sldId id="276" r:id="rId8"/>
    <p:sldId id="277" r:id="rId9"/>
    <p:sldId id="278" r:id="rId10"/>
    <p:sldId id="279" r:id="rId11"/>
    <p:sldId id="280" r:id="rId12"/>
    <p:sldId id="281"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944" autoAdjust="0"/>
  </p:normalViewPr>
  <p:slideViewPr>
    <p:cSldViewPr snapToGrid="0">
      <p:cViewPr>
        <p:scale>
          <a:sx n="57" d="100"/>
          <a:sy n="57" d="100"/>
        </p:scale>
        <p:origin x="49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35291B-2B5B-4DAB-B5F6-BE4EFBEFC7C2}" type="datetimeFigureOut">
              <a:rPr lang="en-US" smtClean="0"/>
              <a:t>3/20/2020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D29F03-A138-4181-AED8-8694B48A9485}" type="slidenum">
              <a:rPr lang="en-US" smtClean="0"/>
              <a:t>‹#›</a:t>
            </a:fld>
            <a:endParaRPr lang="en-US"/>
          </a:p>
        </p:txBody>
      </p:sp>
    </p:spTree>
    <p:extLst>
      <p:ext uri="{BB962C8B-B14F-4D97-AF65-F5344CB8AC3E}">
        <p14:creationId xmlns:p14="http://schemas.microsoft.com/office/powerpoint/2010/main" val="1035569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39F1D2-32D1-4493-BA6E-D7C0E653942A}"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5E19A-68E7-465B-9E1D-509EA1FE5C6F}" type="slidenum">
              <a:rPr lang="en-US" smtClean="0"/>
              <a:t>‹#›</a:t>
            </a:fld>
            <a:endParaRPr lang="en-US"/>
          </a:p>
        </p:txBody>
      </p:sp>
    </p:spTree>
    <p:extLst>
      <p:ext uri="{BB962C8B-B14F-4D97-AF65-F5344CB8AC3E}">
        <p14:creationId xmlns:p14="http://schemas.microsoft.com/office/powerpoint/2010/main" val="1564925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39F1D2-32D1-4493-BA6E-D7C0E653942A}"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5E19A-68E7-465B-9E1D-509EA1FE5C6F}" type="slidenum">
              <a:rPr lang="en-US" smtClean="0"/>
              <a:t>‹#›</a:t>
            </a:fld>
            <a:endParaRPr lang="en-US"/>
          </a:p>
        </p:txBody>
      </p:sp>
    </p:spTree>
    <p:extLst>
      <p:ext uri="{BB962C8B-B14F-4D97-AF65-F5344CB8AC3E}">
        <p14:creationId xmlns:p14="http://schemas.microsoft.com/office/powerpoint/2010/main" val="268763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39F1D2-32D1-4493-BA6E-D7C0E653942A}"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5E19A-68E7-465B-9E1D-509EA1FE5C6F}" type="slidenum">
              <a:rPr lang="en-US" smtClean="0"/>
              <a:t>‹#›</a:t>
            </a:fld>
            <a:endParaRPr lang="en-US"/>
          </a:p>
        </p:txBody>
      </p:sp>
    </p:spTree>
    <p:extLst>
      <p:ext uri="{BB962C8B-B14F-4D97-AF65-F5344CB8AC3E}">
        <p14:creationId xmlns:p14="http://schemas.microsoft.com/office/powerpoint/2010/main" val="2708537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39F1D2-32D1-4493-BA6E-D7C0E653942A}"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5E19A-68E7-465B-9E1D-509EA1FE5C6F}" type="slidenum">
              <a:rPr lang="en-US" smtClean="0"/>
              <a:t>‹#›</a:t>
            </a:fld>
            <a:endParaRPr lang="en-US"/>
          </a:p>
        </p:txBody>
      </p:sp>
    </p:spTree>
    <p:extLst>
      <p:ext uri="{BB962C8B-B14F-4D97-AF65-F5344CB8AC3E}">
        <p14:creationId xmlns:p14="http://schemas.microsoft.com/office/powerpoint/2010/main" val="473949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39F1D2-32D1-4493-BA6E-D7C0E653942A}"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5E19A-68E7-465B-9E1D-509EA1FE5C6F}" type="slidenum">
              <a:rPr lang="en-US" smtClean="0"/>
              <a:t>‹#›</a:t>
            </a:fld>
            <a:endParaRPr lang="en-US"/>
          </a:p>
        </p:txBody>
      </p:sp>
    </p:spTree>
    <p:extLst>
      <p:ext uri="{BB962C8B-B14F-4D97-AF65-F5344CB8AC3E}">
        <p14:creationId xmlns:p14="http://schemas.microsoft.com/office/powerpoint/2010/main" val="1330237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39F1D2-32D1-4493-BA6E-D7C0E653942A}"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5E19A-68E7-465B-9E1D-509EA1FE5C6F}" type="slidenum">
              <a:rPr lang="en-US" smtClean="0"/>
              <a:t>‹#›</a:t>
            </a:fld>
            <a:endParaRPr lang="en-US"/>
          </a:p>
        </p:txBody>
      </p:sp>
    </p:spTree>
    <p:extLst>
      <p:ext uri="{BB962C8B-B14F-4D97-AF65-F5344CB8AC3E}">
        <p14:creationId xmlns:p14="http://schemas.microsoft.com/office/powerpoint/2010/main" val="2875118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39F1D2-32D1-4493-BA6E-D7C0E653942A}" type="datetimeFigureOut">
              <a:rPr lang="en-US" smtClean="0"/>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55E19A-68E7-465B-9E1D-509EA1FE5C6F}" type="slidenum">
              <a:rPr lang="en-US" smtClean="0"/>
              <a:t>‹#›</a:t>
            </a:fld>
            <a:endParaRPr lang="en-US"/>
          </a:p>
        </p:txBody>
      </p:sp>
    </p:spTree>
    <p:extLst>
      <p:ext uri="{BB962C8B-B14F-4D97-AF65-F5344CB8AC3E}">
        <p14:creationId xmlns:p14="http://schemas.microsoft.com/office/powerpoint/2010/main" val="2371083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39F1D2-32D1-4493-BA6E-D7C0E653942A}" type="datetimeFigureOut">
              <a:rPr lang="en-US" smtClean="0"/>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55E19A-68E7-465B-9E1D-509EA1FE5C6F}" type="slidenum">
              <a:rPr lang="en-US" smtClean="0"/>
              <a:t>‹#›</a:t>
            </a:fld>
            <a:endParaRPr lang="en-US"/>
          </a:p>
        </p:txBody>
      </p:sp>
    </p:spTree>
    <p:extLst>
      <p:ext uri="{BB962C8B-B14F-4D97-AF65-F5344CB8AC3E}">
        <p14:creationId xmlns:p14="http://schemas.microsoft.com/office/powerpoint/2010/main" val="175763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39F1D2-32D1-4493-BA6E-D7C0E653942A}" type="datetimeFigureOut">
              <a:rPr lang="en-US" smtClean="0"/>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55E19A-68E7-465B-9E1D-509EA1FE5C6F}" type="slidenum">
              <a:rPr lang="en-US" smtClean="0"/>
              <a:t>‹#›</a:t>
            </a:fld>
            <a:endParaRPr lang="en-US"/>
          </a:p>
        </p:txBody>
      </p:sp>
    </p:spTree>
    <p:extLst>
      <p:ext uri="{BB962C8B-B14F-4D97-AF65-F5344CB8AC3E}">
        <p14:creationId xmlns:p14="http://schemas.microsoft.com/office/powerpoint/2010/main" val="1769667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39F1D2-32D1-4493-BA6E-D7C0E653942A}"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5E19A-68E7-465B-9E1D-509EA1FE5C6F}" type="slidenum">
              <a:rPr lang="en-US" smtClean="0"/>
              <a:t>‹#›</a:t>
            </a:fld>
            <a:endParaRPr lang="en-US"/>
          </a:p>
        </p:txBody>
      </p:sp>
    </p:spTree>
    <p:extLst>
      <p:ext uri="{BB962C8B-B14F-4D97-AF65-F5344CB8AC3E}">
        <p14:creationId xmlns:p14="http://schemas.microsoft.com/office/powerpoint/2010/main" val="379610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39F1D2-32D1-4493-BA6E-D7C0E653942A}"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5E19A-68E7-465B-9E1D-509EA1FE5C6F}" type="slidenum">
              <a:rPr lang="en-US" smtClean="0"/>
              <a:t>‹#›</a:t>
            </a:fld>
            <a:endParaRPr lang="en-US"/>
          </a:p>
        </p:txBody>
      </p:sp>
    </p:spTree>
    <p:extLst>
      <p:ext uri="{BB962C8B-B14F-4D97-AF65-F5344CB8AC3E}">
        <p14:creationId xmlns:p14="http://schemas.microsoft.com/office/powerpoint/2010/main" val="886655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9F1D2-32D1-4493-BA6E-D7C0E653942A}" type="datetimeFigureOut">
              <a:rPr lang="en-US" smtClean="0"/>
              <a:t>3/20/2020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55E19A-68E7-465B-9E1D-509EA1FE5C6F}" type="slidenum">
              <a:rPr lang="en-US" smtClean="0"/>
              <a:t>‹#›</a:t>
            </a:fld>
            <a:endParaRPr lang="en-US"/>
          </a:p>
        </p:txBody>
      </p:sp>
    </p:spTree>
    <p:extLst>
      <p:ext uri="{BB962C8B-B14F-4D97-AF65-F5344CB8AC3E}">
        <p14:creationId xmlns:p14="http://schemas.microsoft.com/office/powerpoint/2010/main" val="2927699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B.Sc. III: Semester-VI:    Microbiology-P-I</a:t>
            </a:r>
            <a:r>
              <a:rPr lang="en-US" dirty="0"/>
              <a:t/>
            </a:r>
            <a:br>
              <a:rPr lang="en-US" dirty="0"/>
            </a:br>
            <a:endParaRPr lang="en-US" dirty="0"/>
          </a:p>
        </p:txBody>
      </p:sp>
      <p:sp>
        <p:nvSpPr>
          <p:cNvPr id="3" name="Subtitle 2"/>
          <p:cNvSpPr>
            <a:spLocks noGrp="1"/>
          </p:cNvSpPr>
          <p:nvPr>
            <p:ph type="subTitle" idx="1"/>
          </p:nvPr>
        </p:nvSpPr>
        <p:spPr>
          <a:xfrm>
            <a:off x="1524000" y="3602038"/>
            <a:ext cx="9144000" cy="2775902"/>
          </a:xfrm>
        </p:spPr>
        <p:txBody>
          <a:bodyPr>
            <a:normAutofit fontScale="92500" lnSpcReduction="10000"/>
          </a:bodyPr>
          <a:lstStyle/>
          <a:p>
            <a:r>
              <a:rPr lang="en-US" dirty="0" smtClean="0"/>
              <a:t>UNIT- IV</a:t>
            </a:r>
          </a:p>
          <a:p>
            <a:r>
              <a:rPr lang="en-US" b="1" dirty="0" smtClean="0"/>
              <a:t>ANTIGEN-ANTIBODY </a:t>
            </a:r>
            <a:r>
              <a:rPr lang="en-US" b="1" dirty="0"/>
              <a:t>REACTION </a:t>
            </a:r>
            <a:r>
              <a:rPr lang="en-US" b="1" dirty="0" smtClean="0"/>
              <a:t>II</a:t>
            </a:r>
          </a:p>
          <a:p>
            <a:r>
              <a:rPr lang="en-US" b="1" dirty="0" smtClean="0"/>
              <a:t>(HYPERSENSITIVITY REACTION )</a:t>
            </a:r>
            <a:endParaRPr lang="en-US" dirty="0"/>
          </a:p>
          <a:p>
            <a:endParaRPr lang="en-US" b="1" dirty="0"/>
          </a:p>
          <a:p>
            <a:endParaRPr lang="en-US" b="1" dirty="0" smtClean="0"/>
          </a:p>
          <a:p>
            <a:r>
              <a:rPr lang="en-US" b="1" dirty="0" smtClean="0"/>
              <a:t>Prof. </a:t>
            </a:r>
            <a:r>
              <a:rPr lang="en-US" b="1" dirty="0" err="1" smtClean="0"/>
              <a:t>D.A.Chouhan</a:t>
            </a:r>
            <a:r>
              <a:rPr lang="en-US" b="1" dirty="0" smtClean="0"/>
              <a:t> </a:t>
            </a:r>
          </a:p>
          <a:p>
            <a:r>
              <a:rPr lang="en-US" sz="1600" b="1" dirty="0" smtClean="0"/>
              <a:t>M.Sc., NET JRF (CSIR), NET JRF ( UGC), GATE, DMLT </a:t>
            </a:r>
          </a:p>
          <a:p>
            <a:endParaRPr lang="en-US" b="1" dirty="0"/>
          </a:p>
          <a:p>
            <a:endParaRPr lang="en-US" b="1" dirty="0" smtClean="0"/>
          </a:p>
          <a:p>
            <a:endParaRPr lang="en-US" b="1" dirty="0"/>
          </a:p>
          <a:p>
            <a:endParaRPr lang="en-US" dirty="0"/>
          </a:p>
        </p:txBody>
      </p:sp>
    </p:spTree>
    <p:extLst>
      <p:ext uri="{BB962C8B-B14F-4D97-AF65-F5344CB8AC3E}">
        <p14:creationId xmlns:p14="http://schemas.microsoft.com/office/powerpoint/2010/main" val="3566376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5512" y="118886"/>
            <a:ext cx="6168044" cy="410882"/>
          </a:xfrm>
          <a:prstGeom prst="rect">
            <a:avLst/>
          </a:prstGeom>
        </p:spPr>
        <p:txBody>
          <a:bodyPr wrap="square">
            <a:spAutoFit/>
          </a:bodyPr>
          <a:lstStyle/>
          <a:p>
            <a:pPr marL="0" marR="0" lvl="2" algn="just">
              <a:lnSpc>
                <a:spcPct val="115000"/>
              </a:lnSpc>
              <a:spcBef>
                <a:spcPts val="0"/>
              </a:spcBef>
              <a:spcAft>
                <a:spcPts val="0"/>
              </a:spcAft>
            </a:pPr>
            <a:r>
              <a:rPr lang="en-US" b="1" dirty="0">
                <a:solidFill>
                  <a:srgbClr val="0070C0"/>
                </a:solidFill>
                <a:latin typeface="Century" panose="02040604050505020304" pitchFamily="18" charset="0"/>
                <a:ea typeface="Calibri" panose="020F0502020204030204" pitchFamily="34" charset="0"/>
                <a:cs typeface="Times New Roman" panose="02020603050405020304" pitchFamily="18" charset="0"/>
              </a:rPr>
              <a:t>Type III (Immune complex) hypersensitive: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282632" y="529768"/>
            <a:ext cx="11770823" cy="6038576"/>
          </a:xfrm>
          <a:prstGeom prst="rect">
            <a:avLst/>
          </a:prstGeom>
        </p:spPr>
        <p:txBody>
          <a:bodyPr wrap="square">
            <a:spAutoFit/>
          </a:bodyPr>
          <a:lstStyle/>
          <a:p>
            <a:pPr marR="0" lvl="0" algn="just">
              <a:lnSpc>
                <a:spcPct val="115000"/>
              </a:lnSpc>
              <a:spcBef>
                <a:spcPts val="0"/>
              </a:spcBef>
              <a:spcAft>
                <a:spcPts val="0"/>
              </a:spcAft>
            </a:pPr>
            <a:r>
              <a:rPr lang="en-US" sz="2400" b="1" dirty="0" err="1" smtClean="0">
                <a:solidFill>
                  <a:srgbClr val="0070C0"/>
                </a:solidFill>
                <a:latin typeface="Century" panose="02040604050505020304" pitchFamily="18" charset="0"/>
                <a:ea typeface="Calibri" panose="020F0502020204030204" pitchFamily="34" charset="0"/>
                <a:cs typeface="Times New Roman" panose="02020603050405020304" pitchFamily="18" charset="0"/>
              </a:rPr>
              <a:t>Arthus</a:t>
            </a:r>
            <a:r>
              <a:rPr lang="en-US" sz="2400" b="1" dirty="0" smtClean="0">
                <a:solidFill>
                  <a:srgbClr val="0070C0"/>
                </a:solidFill>
                <a:latin typeface="Century" panose="02040604050505020304" pitchFamily="18" charset="0"/>
                <a:ea typeface="Calibri" panose="020F0502020204030204" pitchFamily="34" charset="0"/>
                <a:cs typeface="Times New Roman" panose="02020603050405020304" pitchFamily="18" charset="0"/>
              </a:rPr>
              <a:t> </a:t>
            </a:r>
            <a:r>
              <a:rPr lang="en-US" sz="2400" b="1" dirty="0">
                <a:solidFill>
                  <a:srgbClr val="0070C0"/>
                </a:solidFill>
                <a:latin typeface="Century" panose="02040604050505020304" pitchFamily="18" charset="0"/>
                <a:ea typeface="Calibri" panose="020F0502020204030204" pitchFamily="34" charset="0"/>
                <a:cs typeface="Times New Roman" panose="02020603050405020304" pitchFamily="18" charset="0"/>
              </a:rPr>
              <a:t>reaction: </a:t>
            </a:r>
            <a:r>
              <a:rPr lang="en-US" sz="2400" dirty="0">
                <a:latin typeface="Century" panose="02040604050505020304" pitchFamily="18" charset="0"/>
                <a:ea typeface="Calibri" panose="020F0502020204030204" pitchFamily="34" charset="0"/>
                <a:cs typeface="Arial" panose="020B0604020202020204" pitchFamily="34" charset="0"/>
              </a:rPr>
              <a:t>In the year 1903, </a:t>
            </a:r>
            <a:r>
              <a:rPr lang="en-US" sz="2400" dirty="0" err="1">
                <a:latin typeface="Century" panose="02040604050505020304" pitchFamily="18" charset="0"/>
                <a:ea typeface="Calibri" panose="020F0502020204030204" pitchFamily="34" charset="0"/>
                <a:cs typeface="Arial" panose="020B0604020202020204" pitchFamily="34" charset="0"/>
              </a:rPr>
              <a:t>Arthus</a:t>
            </a:r>
            <a:r>
              <a:rPr lang="en-US" sz="2400" dirty="0">
                <a:latin typeface="Century" panose="02040604050505020304" pitchFamily="18" charset="0"/>
                <a:ea typeface="Calibri" panose="020F0502020204030204" pitchFamily="34" charset="0"/>
                <a:cs typeface="Arial" panose="020B0604020202020204" pitchFamily="34" charset="0"/>
              </a:rPr>
              <a:t> noticed this reaction in rabbits whenever they were injected subcutaneously with horse serum. Preliminary injections were without any local effect, however with later injections, induration, edema, and hemorrhagic necrosis outcome. This is termed as </a:t>
            </a:r>
            <a:r>
              <a:rPr lang="en-US" sz="2400" dirty="0" err="1">
                <a:latin typeface="Century" panose="02040604050505020304" pitchFamily="18" charset="0"/>
                <a:ea typeface="Calibri" panose="020F0502020204030204" pitchFamily="34" charset="0"/>
                <a:cs typeface="Arial" panose="020B0604020202020204" pitchFamily="34" charset="0"/>
              </a:rPr>
              <a:t>Arthus</a:t>
            </a:r>
            <a:r>
              <a:rPr lang="en-US" sz="2400" dirty="0">
                <a:latin typeface="Century" panose="02040604050505020304" pitchFamily="18" charset="0"/>
                <a:ea typeface="Calibri" panose="020F0502020204030204" pitchFamily="34" charset="0"/>
                <a:cs typeface="Arial" panose="020B0604020202020204" pitchFamily="34" charset="0"/>
              </a:rPr>
              <a:t> reaction.</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en-US" sz="2400" u="sng" dirty="0">
                <a:latin typeface="Century" panose="02040604050505020304" pitchFamily="18" charset="0"/>
                <a:ea typeface="Times New Roman" panose="02020603050405020304" pitchFamily="18" charset="0"/>
                <a:cs typeface="Arial" panose="020B0604020202020204" pitchFamily="34" charset="0"/>
              </a:rPr>
              <a:t>Mechanism of </a:t>
            </a:r>
            <a:r>
              <a:rPr lang="en-US" sz="2400" u="sng" dirty="0" err="1">
                <a:latin typeface="Century" panose="02040604050505020304" pitchFamily="18" charset="0"/>
                <a:ea typeface="Times New Roman" panose="02020603050405020304" pitchFamily="18" charset="0"/>
                <a:cs typeface="Arial" panose="020B0604020202020204" pitchFamily="34" charset="0"/>
              </a:rPr>
              <a:t>Arthus</a:t>
            </a:r>
            <a:r>
              <a:rPr lang="en-US" sz="2400" u="sng" dirty="0">
                <a:latin typeface="Century" panose="02040604050505020304" pitchFamily="18" charset="0"/>
                <a:ea typeface="Times New Roman" panose="02020603050405020304" pitchFamily="18" charset="0"/>
                <a:cs typeface="Arial" panose="020B0604020202020204" pitchFamily="34" charset="0"/>
              </a:rPr>
              <a:t> reaction:</a:t>
            </a:r>
            <a:endParaRPr lang="en-US" sz="3600" dirty="0">
              <a:latin typeface="Times New Roman" panose="02020603050405020304" pitchFamily="18" charset="0"/>
              <a:ea typeface="Times New Roman" panose="02020603050405020304" pitchFamily="18" charset="0"/>
            </a:endParaRPr>
          </a:p>
          <a:p>
            <a:pPr algn="just">
              <a:lnSpc>
                <a:spcPct val="115000"/>
              </a:lnSpc>
            </a:pPr>
            <a:r>
              <a:rPr lang="en-US" sz="2400" dirty="0">
                <a:latin typeface="Century" panose="02040604050505020304" pitchFamily="18" charset="0"/>
                <a:ea typeface="Times New Roman" panose="02020603050405020304" pitchFamily="18" charset="0"/>
                <a:cs typeface="Arial" panose="020B0604020202020204" pitchFamily="34" charset="0"/>
              </a:rPr>
              <a:t>Whenever an antigen is injected </a:t>
            </a:r>
            <a:r>
              <a:rPr lang="en-US" sz="2400" dirty="0" err="1">
                <a:latin typeface="Century" panose="02040604050505020304" pitchFamily="18" charset="0"/>
                <a:ea typeface="Times New Roman" panose="02020603050405020304" pitchFamily="18" charset="0"/>
                <a:cs typeface="Arial" panose="020B0604020202020204" pitchFamily="34" charset="0"/>
              </a:rPr>
              <a:t>intradermally</a:t>
            </a:r>
            <a:r>
              <a:rPr lang="en-US" sz="2400" dirty="0">
                <a:latin typeface="Century" panose="02040604050505020304" pitchFamily="18" charset="0"/>
                <a:ea typeface="Times New Roman" panose="02020603050405020304" pitchFamily="18" charset="0"/>
                <a:cs typeface="Arial" panose="020B0604020202020204" pitchFamily="34" charset="0"/>
              </a:rPr>
              <a:t> it joins with antibody in the serum to made antigen-antibody complexes [i.e., Immune complex]. Such immune complexes activate complement. Complement causes mast cell degranulation and attract neutrophils into tissue. Since an outcome of mast cell degranulation vasoactive amines like histamine &amp; </a:t>
            </a:r>
            <a:r>
              <a:rPr lang="en-US" sz="2400" dirty="0" err="1">
                <a:latin typeface="Century" panose="02040604050505020304" pitchFamily="18" charset="0"/>
                <a:ea typeface="Times New Roman" panose="02020603050405020304" pitchFamily="18" charset="0"/>
                <a:cs typeface="Arial" panose="020B0604020202020204" pitchFamily="34" charset="0"/>
              </a:rPr>
              <a:t>leucotrienes</a:t>
            </a:r>
            <a:r>
              <a:rPr lang="en-US" sz="2400" dirty="0">
                <a:latin typeface="Century" panose="02040604050505020304" pitchFamily="18" charset="0"/>
                <a:ea typeface="Times New Roman" panose="02020603050405020304" pitchFamily="18" charset="0"/>
                <a:cs typeface="Arial" panose="020B0604020202020204" pitchFamily="34" charset="0"/>
              </a:rPr>
              <a:t> are liberated. These raise the blood flow and capillary permeability. </a:t>
            </a:r>
            <a:r>
              <a:rPr lang="en-US" sz="2400" dirty="0" err="1">
                <a:latin typeface="Century" panose="02040604050505020304" pitchFamily="18" charset="0"/>
                <a:ea typeface="Times New Roman" panose="02020603050405020304" pitchFamily="18" charset="0"/>
                <a:cs typeface="Arial" panose="020B0604020202020204" pitchFamily="34" charset="0"/>
              </a:rPr>
              <a:t>Lysosomal</a:t>
            </a:r>
            <a:r>
              <a:rPr lang="en-US" sz="2400" dirty="0">
                <a:latin typeface="Century" panose="02040604050505020304" pitchFamily="18" charset="0"/>
                <a:ea typeface="Times New Roman" panose="02020603050405020304" pitchFamily="18" charset="0"/>
                <a:cs typeface="Arial" panose="020B0604020202020204" pitchFamily="34" charset="0"/>
              </a:rPr>
              <a:t> enzymes cause inflammation of the blood vessel endothelial membrane. As an outcome of accumulation of immune complexes little thrombi are viewed in blood vessels that cause reduced blood supply and go ahead to tissue necrosis.</a:t>
            </a:r>
            <a:endParaRPr lang="en-US"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92537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549" y="458954"/>
            <a:ext cx="11333018" cy="4870564"/>
          </a:xfrm>
          <a:prstGeom prst="rect">
            <a:avLst/>
          </a:prstGeom>
        </p:spPr>
        <p:txBody>
          <a:bodyPr wrap="square">
            <a:spAutoFit/>
          </a:bodyPr>
          <a:lstStyle/>
          <a:p>
            <a:pPr marL="0" marR="0" lvl="2" algn="just">
              <a:lnSpc>
                <a:spcPct val="115000"/>
              </a:lnSpc>
              <a:spcBef>
                <a:spcPts val="0"/>
              </a:spcBef>
              <a:spcAft>
                <a:spcPts val="0"/>
              </a:spcAft>
              <a:tabLst>
                <a:tab pos="57150" algn="l"/>
              </a:tabLst>
            </a:pPr>
            <a:r>
              <a:rPr lang="en-US" b="1" dirty="0">
                <a:solidFill>
                  <a:srgbClr val="0070C0"/>
                </a:solidFill>
                <a:latin typeface="Century" panose="02040604050505020304" pitchFamily="18" charset="0"/>
                <a:ea typeface="Calibri" panose="020F0502020204030204" pitchFamily="34" charset="0"/>
                <a:cs typeface="Times New Roman" panose="02020603050405020304" pitchFamily="18" charset="0"/>
              </a:rPr>
              <a:t>Type IV(delayed)Hypersensitivity: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15000"/>
              </a:lnSpc>
              <a:buFont typeface="Arial" panose="020B0604020202020204" pitchFamily="34" charset="0"/>
              <a:buChar char="•"/>
            </a:pPr>
            <a:r>
              <a:rPr lang="en-US" dirty="0">
                <a:latin typeface="Century" panose="02040604050505020304" pitchFamily="18" charset="0"/>
                <a:ea typeface="Times New Roman" panose="02020603050405020304" pitchFamily="18" charset="0"/>
                <a:cs typeface="TimesNewRomanPSMT"/>
              </a:rPr>
              <a:t>Type IV hypersensitivity is alternatively termed delayed because it takes 48 to 72 hours i.e. 2-3 days to develop. </a:t>
            </a:r>
            <a:endParaRPr lang="en-US" dirty="0" smtClean="0">
              <a:latin typeface="Century" panose="02040604050505020304" pitchFamily="18" charset="0"/>
              <a:ea typeface="Times New Roman" panose="02020603050405020304" pitchFamily="18" charset="0"/>
              <a:cs typeface="TimesNewRomanPSMT"/>
            </a:endParaRPr>
          </a:p>
          <a:p>
            <a:pPr marL="285750" indent="-285750" algn="just">
              <a:lnSpc>
                <a:spcPct val="115000"/>
              </a:lnSpc>
              <a:buFont typeface="Arial" panose="020B0604020202020204" pitchFamily="34" charset="0"/>
              <a:buChar char="•"/>
            </a:pPr>
            <a:r>
              <a:rPr lang="en-US" dirty="0" smtClean="0">
                <a:latin typeface="Century" panose="02040604050505020304" pitchFamily="18" charset="0"/>
                <a:ea typeface="Times New Roman" panose="02020603050405020304" pitchFamily="18" charset="0"/>
                <a:cs typeface="TimesNewRomanPSMT"/>
              </a:rPr>
              <a:t>It </a:t>
            </a:r>
            <a:r>
              <a:rPr lang="en-US" dirty="0">
                <a:latin typeface="Century" panose="02040604050505020304" pitchFamily="18" charset="0"/>
                <a:ea typeface="Times New Roman" panose="02020603050405020304" pitchFamily="18" charset="0"/>
                <a:cs typeface="TimesNewRomanPSMT"/>
              </a:rPr>
              <a:t>is the only reaction that is not mediated by antibody; instead it occurs through cell-mediated responses. The T cells participating in this reaction are termed T</a:t>
            </a:r>
            <a:r>
              <a:rPr lang="en-US" baseline="-25000" dirty="0">
                <a:latin typeface="Century" panose="02040604050505020304" pitchFamily="18" charset="0"/>
                <a:ea typeface="Times New Roman" panose="02020603050405020304" pitchFamily="18" charset="0"/>
                <a:cs typeface="TimesNewRomanPSMT"/>
              </a:rPr>
              <a:t>DTH</a:t>
            </a:r>
            <a:r>
              <a:rPr lang="en-US" dirty="0">
                <a:latin typeface="Century" panose="02040604050505020304" pitchFamily="18" charset="0"/>
                <a:ea typeface="Times New Roman" panose="02020603050405020304" pitchFamily="18" charset="0"/>
                <a:cs typeface="TimesNewRomanPSMT"/>
              </a:rPr>
              <a:t> cells (delayed type hypersensitive). </a:t>
            </a:r>
            <a:endParaRPr lang="en-US" dirty="0" smtClean="0">
              <a:latin typeface="Century" panose="02040604050505020304" pitchFamily="18" charset="0"/>
              <a:ea typeface="Times New Roman" panose="02020603050405020304" pitchFamily="18" charset="0"/>
              <a:cs typeface="TimesNewRomanPSMT"/>
            </a:endParaRPr>
          </a:p>
          <a:p>
            <a:pPr marL="285750" indent="-285750" algn="just">
              <a:lnSpc>
                <a:spcPct val="115000"/>
              </a:lnSpc>
              <a:buFont typeface="Arial" panose="020B0604020202020204" pitchFamily="34" charset="0"/>
              <a:buChar char="•"/>
            </a:pPr>
            <a:r>
              <a:rPr lang="en-US" dirty="0" smtClean="0">
                <a:latin typeface="Century" panose="02040604050505020304" pitchFamily="18" charset="0"/>
                <a:ea typeface="Times New Roman" panose="02020603050405020304" pitchFamily="18" charset="0"/>
                <a:cs typeface="TimesNewRomanPSMT"/>
              </a:rPr>
              <a:t>This </a:t>
            </a:r>
            <a:r>
              <a:rPr lang="en-US" dirty="0">
                <a:latin typeface="Century" panose="02040604050505020304" pitchFamily="18" charset="0"/>
                <a:ea typeface="Times New Roman" panose="02020603050405020304" pitchFamily="18" charset="0"/>
                <a:cs typeface="TimesNewRomanPSMT"/>
              </a:rPr>
              <a:t>hypersensitivity can be transferred from infected to a healthy person through transfer of T</a:t>
            </a:r>
            <a:r>
              <a:rPr lang="en-US" baseline="-25000" dirty="0">
                <a:latin typeface="Century" panose="02040604050505020304" pitchFamily="18" charset="0"/>
                <a:ea typeface="Times New Roman" panose="02020603050405020304" pitchFamily="18" charset="0"/>
                <a:cs typeface="TimesNewRomanPSMT"/>
              </a:rPr>
              <a:t>DTH</a:t>
            </a:r>
            <a:r>
              <a:rPr lang="en-US" dirty="0">
                <a:latin typeface="Century" panose="02040604050505020304" pitchFamily="18" charset="0"/>
                <a:ea typeface="Times New Roman" panose="02020603050405020304" pitchFamily="18" charset="0"/>
                <a:cs typeface="TimesNewRomanPSMT"/>
              </a:rPr>
              <a:t> cells.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15000"/>
              </a:lnSpc>
              <a:buFont typeface="Arial" panose="020B0604020202020204" pitchFamily="34" charset="0"/>
              <a:buChar char="•"/>
            </a:pPr>
            <a:r>
              <a:rPr lang="en-US" dirty="0">
                <a:latin typeface="Century" panose="02040604050505020304" pitchFamily="18" charset="0"/>
                <a:ea typeface="Times New Roman" panose="02020603050405020304" pitchFamily="18" charset="0"/>
                <a:cs typeface="TimesNewRomanPSMT"/>
              </a:rPr>
              <a:t>Type IV hypersensitivity can be classified into three categories depending on the time of onset and clinical and histological presentation</a:t>
            </a:r>
            <a:r>
              <a:rPr lang="en-US" dirty="0" smtClean="0">
                <a:latin typeface="Century" panose="02040604050505020304" pitchFamily="18" charset="0"/>
                <a:ea typeface="Times New Roman" panose="02020603050405020304" pitchFamily="18" charset="0"/>
                <a:cs typeface="TimesNewRomanPSMT"/>
              </a:rPr>
              <a:t>.</a:t>
            </a:r>
          </a:p>
          <a:p>
            <a:pPr marL="285750" indent="-285750" algn="just">
              <a:lnSpc>
                <a:spcPct val="115000"/>
              </a:lnSpc>
              <a:buFont typeface="Arial" panose="020B0604020202020204" pitchFamily="34" charset="0"/>
              <a:buChar char="•"/>
            </a:pPr>
            <a:r>
              <a:rPr lang="en-US" dirty="0" smtClean="0">
                <a:latin typeface="Century" panose="02040604050505020304" pitchFamily="18" charset="0"/>
                <a:ea typeface="Times New Roman" panose="02020603050405020304" pitchFamily="18" charset="0"/>
                <a:cs typeface="TimesNewRomanPSMT"/>
              </a:rPr>
              <a:t>Type </a:t>
            </a:r>
            <a:r>
              <a:rPr lang="en-US" dirty="0">
                <a:latin typeface="Century" panose="02040604050505020304" pitchFamily="18" charset="0"/>
                <a:ea typeface="Times New Roman" panose="02020603050405020304" pitchFamily="18" charset="0"/>
                <a:cs typeface="TimesNewRomanPSMT"/>
              </a:rPr>
              <a:t>IV hypersensitivity is involved in the pathogenesis of many autoimmune and infectious diseases (tuberculosis, leprosy, </a:t>
            </a:r>
            <a:r>
              <a:rPr lang="en-US" dirty="0" err="1">
                <a:latin typeface="Century" panose="02040604050505020304" pitchFamily="18" charset="0"/>
                <a:ea typeface="Times New Roman" panose="02020603050405020304" pitchFamily="18" charset="0"/>
                <a:cs typeface="TimesNewRomanPSMT"/>
              </a:rPr>
              <a:t>blastomycosis</a:t>
            </a:r>
            <a:r>
              <a:rPr lang="en-US" dirty="0">
                <a:latin typeface="Century" panose="02040604050505020304" pitchFamily="18" charset="0"/>
                <a:ea typeface="Times New Roman" panose="02020603050405020304" pitchFamily="18" charset="0"/>
                <a:cs typeface="TimesNewRomanPSMT"/>
              </a:rPr>
              <a:t>, </a:t>
            </a:r>
            <a:r>
              <a:rPr lang="en-US" dirty="0" err="1">
                <a:latin typeface="Century" panose="02040604050505020304" pitchFamily="18" charset="0"/>
                <a:ea typeface="Times New Roman" panose="02020603050405020304" pitchFamily="18" charset="0"/>
                <a:cs typeface="TimesNewRomanPSMT"/>
              </a:rPr>
              <a:t>histoplasmosis</a:t>
            </a:r>
            <a:r>
              <a:rPr lang="en-US" dirty="0">
                <a:latin typeface="Century" panose="02040604050505020304" pitchFamily="18" charset="0"/>
                <a:ea typeface="Times New Roman" panose="02020603050405020304" pitchFamily="18" charset="0"/>
                <a:cs typeface="TimesNewRomanPSMT"/>
              </a:rPr>
              <a:t>, </a:t>
            </a:r>
            <a:r>
              <a:rPr lang="en-US" dirty="0" err="1">
                <a:latin typeface="Century" panose="02040604050505020304" pitchFamily="18" charset="0"/>
                <a:ea typeface="Times New Roman" panose="02020603050405020304" pitchFamily="18" charset="0"/>
                <a:cs typeface="TimesNewRomanPSMT"/>
              </a:rPr>
              <a:t>leishmaniasis</a:t>
            </a:r>
            <a:r>
              <a:rPr lang="en-US" dirty="0">
                <a:latin typeface="Century" panose="02040604050505020304" pitchFamily="18" charset="0"/>
                <a:ea typeface="Times New Roman" panose="02020603050405020304" pitchFamily="18" charset="0"/>
                <a:cs typeface="TimesNewRomanPSMT"/>
              </a:rPr>
              <a:t> </a:t>
            </a:r>
            <a:r>
              <a:rPr lang="en-US" dirty="0" err="1">
                <a:latin typeface="Century" panose="02040604050505020304" pitchFamily="18" charset="0"/>
                <a:ea typeface="Times New Roman" panose="02020603050405020304" pitchFamily="18" charset="0"/>
                <a:cs typeface="TimesNewRomanPSMT"/>
              </a:rPr>
              <a:t>etc</a:t>
            </a:r>
            <a:r>
              <a:rPr lang="en-US" dirty="0">
                <a:latin typeface="Century" panose="02040604050505020304" pitchFamily="18" charset="0"/>
                <a:ea typeface="Times New Roman" panose="02020603050405020304" pitchFamily="18" charset="0"/>
                <a:cs typeface="TimesNewRomanPSMT"/>
              </a:rPr>
              <a:t>) and granulomas due to infections and foreign antigens. </a:t>
            </a:r>
            <a:endParaRPr lang="en-US" dirty="0" smtClean="0">
              <a:latin typeface="Century" panose="02040604050505020304" pitchFamily="18" charset="0"/>
              <a:ea typeface="Times New Roman" panose="02020603050405020304" pitchFamily="18" charset="0"/>
              <a:cs typeface="TimesNewRomanPSMT"/>
            </a:endParaRPr>
          </a:p>
          <a:p>
            <a:pPr marL="285750" indent="-285750" algn="just">
              <a:lnSpc>
                <a:spcPct val="115000"/>
              </a:lnSpc>
              <a:buFont typeface="Arial" panose="020B0604020202020204" pitchFamily="34" charset="0"/>
              <a:buChar char="•"/>
            </a:pPr>
            <a:r>
              <a:rPr lang="en-US" dirty="0" smtClean="0">
                <a:latin typeface="Century" panose="02040604050505020304" pitchFamily="18" charset="0"/>
                <a:ea typeface="Times New Roman" panose="02020603050405020304" pitchFamily="18" charset="0"/>
                <a:cs typeface="TimesNewRomanPSMT"/>
              </a:rPr>
              <a:t>Another </a:t>
            </a:r>
            <a:r>
              <a:rPr lang="en-US" dirty="0">
                <a:latin typeface="Century" panose="02040604050505020304" pitchFamily="18" charset="0"/>
                <a:ea typeface="Times New Roman" panose="02020603050405020304" pitchFamily="18" charset="0"/>
                <a:cs typeface="TimesNewRomanPSMT"/>
              </a:rPr>
              <a:t>form of delayed type hypersensitivity is contact dermatitis (poison ivy, chemicals, heavy metals, </a:t>
            </a:r>
            <a:r>
              <a:rPr lang="en-US" dirty="0" err="1">
                <a:latin typeface="Century" panose="02040604050505020304" pitchFamily="18" charset="0"/>
                <a:ea typeface="Times New Roman" panose="02020603050405020304" pitchFamily="18" charset="0"/>
                <a:cs typeface="TimesNewRomanPSMT"/>
              </a:rPr>
              <a:t>etc</a:t>
            </a:r>
            <a:r>
              <a:rPr lang="en-US" dirty="0">
                <a:latin typeface="Century" panose="02040604050505020304" pitchFamily="18" charset="0"/>
                <a:ea typeface="Times New Roman" panose="02020603050405020304" pitchFamily="18" charset="0"/>
                <a:cs typeface="TimesNewRomanPSMT"/>
              </a:rPr>
              <a:t>) in which lesions are more popular.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3323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79613" y="897774"/>
            <a:ext cx="11101274" cy="3684083"/>
          </a:xfrm>
          <a:prstGeom prst="rect">
            <a:avLst/>
          </a:prstGeom>
        </p:spPr>
      </p:pic>
    </p:spTree>
    <p:extLst>
      <p:ext uri="{BB962C8B-B14F-4D97-AF65-F5344CB8AC3E}">
        <p14:creationId xmlns:p14="http://schemas.microsoft.com/office/powerpoint/2010/main" val="1497455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465" y="1586405"/>
            <a:ext cx="11425115" cy="3154710"/>
          </a:xfrm>
          <a:prstGeom prst="rect">
            <a:avLst/>
          </a:prstGeom>
          <a:noFill/>
        </p:spPr>
        <p:txBody>
          <a:bodyPr wrap="none" lIns="91440" tIns="45720" rIns="91440" bIns="45720">
            <a:spAutoFit/>
            <a:scene3d>
              <a:camera prst="perspectiveContrastingLeftFacing"/>
              <a:lightRig rig="threePt" dir="t"/>
            </a:scene3d>
          </a:bodyPr>
          <a:lstStyle/>
          <a:p>
            <a:pPr algn="ctr"/>
            <a:r>
              <a:rPr lang="en-US" sz="19900" b="1" cap="none" spc="0" dirty="0" smtClean="0">
                <a:ln w="6600">
                  <a:solidFill>
                    <a:schemeClr val="accent2"/>
                  </a:solidFill>
                  <a:prstDash val="solid"/>
                </a:ln>
                <a:solidFill>
                  <a:srgbClr val="FFFFFF"/>
                </a:solidFill>
                <a:effectLst>
                  <a:outerShdw dist="38100" dir="2700000" algn="tl" rotWithShape="0">
                    <a:schemeClr val="accent2"/>
                  </a:outerShdw>
                </a:effectLst>
              </a:rPr>
              <a:t>Questions </a:t>
            </a:r>
            <a:endParaRPr lang="en-US" sz="199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2823891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6922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257" y="38072"/>
            <a:ext cx="11196735" cy="6569491"/>
          </a:xfrm>
          <a:prstGeom prst="rect">
            <a:avLst/>
          </a:prstGeom>
        </p:spPr>
        <p:txBody>
          <a:bodyPr wrap="square">
            <a:spAutoFit/>
          </a:bodyPr>
          <a:lstStyle/>
          <a:p>
            <a:pPr algn="just">
              <a:lnSpc>
                <a:spcPct val="115000"/>
              </a:lnSpc>
            </a:pPr>
            <a:endParaRPr lang="en-US" dirty="0" smtClean="0">
              <a:latin typeface="Century" panose="02040604050505020304" pitchFamily="18" charset="0"/>
              <a:ea typeface="Times New Roman" panose="02020603050405020304" pitchFamily="18" charset="0"/>
              <a:cs typeface="TimesNewRomanPSMT"/>
            </a:endParaRPr>
          </a:p>
          <a:p>
            <a:pPr algn="just">
              <a:lnSpc>
                <a:spcPct val="115000"/>
              </a:lnSpc>
            </a:pPr>
            <a:r>
              <a:rPr lang="en-US" sz="2800" b="1" dirty="0" smtClean="0">
                <a:solidFill>
                  <a:srgbClr val="0070C0"/>
                </a:solidFill>
                <a:latin typeface="Century" panose="02040604050505020304" pitchFamily="18" charset="0"/>
                <a:ea typeface="Times New Roman" panose="02020603050405020304" pitchFamily="18" charset="0"/>
                <a:cs typeface="TimesNewRomanPSMT"/>
              </a:rPr>
              <a:t>HYPERSENSITIVITY </a:t>
            </a:r>
          </a:p>
          <a:p>
            <a:pPr marL="285750" indent="-285750" algn="just">
              <a:lnSpc>
                <a:spcPct val="115000"/>
              </a:lnSpc>
              <a:buFont typeface="Arial" panose="020B0604020202020204" pitchFamily="34" charset="0"/>
              <a:buChar char="•"/>
            </a:pPr>
            <a:r>
              <a:rPr lang="en-US" sz="2000" dirty="0" smtClean="0">
                <a:latin typeface="Century" panose="02040604050505020304" pitchFamily="18" charset="0"/>
                <a:ea typeface="Times New Roman" panose="02020603050405020304" pitchFamily="18" charset="0"/>
                <a:cs typeface="TimesNewRomanPSMT"/>
              </a:rPr>
              <a:t>Our </a:t>
            </a:r>
            <a:r>
              <a:rPr lang="en-US" sz="2000" dirty="0">
                <a:latin typeface="Century" panose="02040604050505020304" pitchFamily="18" charset="0"/>
                <a:ea typeface="Times New Roman" panose="02020603050405020304" pitchFamily="18" charset="0"/>
                <a:cs typeface="TimesNewRomanPSMT"/>
              </a:rPr>
              <a:t>immune system normally responds to a variety of pathogens with little or practically no damage to the host. </a:t>
            </a:r>
            <a:endParaRPr lang="en-US" sz="2000" dirty="0" smtClean="0">
              <a:latin typeface="Century" panose="02040604050505020304" pitchFamily="18" charset="0"/>
              <a:ea typeface="Times New Roman" panose="02020603050405020304" pitchFamily="18" charset="0"/>
              <a:cs typeface="TimesNewRomanPSMT"/>
            </a:endParaRPr>
          </a:p>
          <a:p>
            <a:pPr marL="285750" indent="-285750" algn="just">
              <a:lnSpc>
                <a:spcPct val="115000"/>
              </a:lnSpc>
              <a:buFont typeface="Arial" panose="020B0604020202020204" pitchFamily="34" charset="0"/>
              <a:buChar char="•"/>
            </a:pPr>
            <a:r>
              <a:rPr lang="en-US" sz="2000" dirty="0" smtClean="0">
                <a:latin typeface="Century" panose="02040604050505020304" pitchFamily="18" charset="0"/>
                <a:ea typeface="Times New Roman" panose="02020603050405020304" pitchFamily="18" charset="0"/>
                <a:cs typeface="TimesNewRomanPSMT"/>
              </a:rPr>
              <a:t>The in-appropriate, over </a:t>
            </a:r>
            <a:r>
              <a:rPr lang="en-US" sz="2000" dirty="0">
                <a:latin typeface="Century" panose="02040604050505020304" pitchFamily="18" charset="0"/>
                <a:ea typeface="Times New Roman" panose="02020603050405020304" pitchFamily="18" charset="0"/>
                <a:cs typeface="TimesNewRomanPSMT"/>
              </a:rPr>
              <a:t>reactive or exaggerated and harmful immune response resulting sometimes even in death of the host is termed “hypersensitivity”, commonly known as allergic reactions. </a:t>
            </a:r>
            <a:r>
              <a:rPr lang="en-US" sz="2000" dirty="0" smtClean="0">
                <a:latin typeface="Century" panose="02040604050505020304" pitchFamily="18" charset="0"/>
                <a:ea typeface="Times New Roman" panose="02020603050405020304" pitchFamily="18" charset="0"/>
                <a:cs typeface="TimesNewRomanPSMT"/>
              </a:rPr>
              <a:t>T</a:t>
            </a:r>
          </a:p>
          <a:p>
            <a:pPr marL="285750" indent="-285750" algn="just">
              <a:lnSpc>
                <a:spcPct val="115000"/>
              </a:lnSpc>
              <a:buFont typeface="Arial" panose="020B0604020202020204" pitchFamily="34" charset="0"/>
              <a:buChar char="•"/>
            </a:pPr>
            <a:r>
              <a:rPr lang="en-US" sz="2000" dirty="0" smtClean="0">
                <a:latin typeface="Century" panose="02040604050505020304" pitchFamily="18" charset="0"/>
                <a:ea typeface="Times New Roman" panose="02020603050405020304" pitchFamily="18" charset="0"/>
                <a:cs typeface="TimesNewRomanPSMT"/>
              </a:rPr>
              <a:t>his </a:t>
            </a:r>
            <a:r>
              <a:rPr lang="en-US" sz="2000" dirty="0">
                <a:latin typeface="Century" panose="02040604050505020304" pitchFamily="18" charset="0"/>
                <a:ea typeface="Times New Roman" panose="02020603050405020304" pitchFamily="18" charset="0"/>
                <a:cs typeface="TimesNewRomanPSMT"/>
              </a:rPr>
              <a:t>undesirable response is directed against foreign microbial pathogens, inert particles (allergens) and self-tissues. Hypersensitive reactions, as the name suggests, are reactions of greater sensitivity. </a:t>
            </a:r>
            <a:endParaRPr lang="en-US" sz="2800" dirty="0" smtClean="0">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lnSpc>
                <a:spcPct val="115000"/>
              </a:lnSpc>
              <a:buFont typeface="Arial" panose="020B0604020202020204" pitchFamily="34" charset="0"/>
              <a:buChar char="•"/>
            </a:pPr>
            <a:r>
              <a:rPr lang="en-US" sz="2000" dirty="0" smtClean="0">
                <a:latin typeface="Century" panose="02040604050505020304" pitchFamily="18" charset="0"/>
                <a:ea typeface="Times New Roman" panose="02020603050405020304" pitchFamily="18" charset="0"/>
                <a:cs typeface="TimesNewRomanPSMT"/>
              </a:rPr>
              <a:t>For </a:t>
            </a:r>
            <a:r>
              <a:rPr lang="en-US" sz="2000" dirty="0">
                <a:latin typeface="Century" panose="02040604050505020304" pitchFamily="18" charset="0"/>
                <a:ea typeface="Times New Roman" panose="02020603050405020304" pitchFamily="18" charset="0"/>
                <a:cs typeface="TimesNewRomanPSMT"/>
              </a:rPr>
              <a:t>these reactions to occur, two contacts with allergen are needed. First contact induces sensitization to particular antigen and second contact with the same specific antigen results in allergic or the </a:t>
            </a:r>
            <a:r>
              <a:rPr lang="en-US" sz="2000" dirty="0" err="1">
                <a:latin typeface="Century" panose="02040604050505020304" pitchFamily="18" charset="0"/>
                <a:ea typeface="Times New Roman" panose="02020603050405020304" pitchFamily="18" charset="0"/>
                <a:cs typeface="TimesNewRomanPSMT"/>
              </a:rPr>
              <a:t>hypersentivity</a:t>
            </a:r>
            <a:r>
              <a:rPr lang="en-US" sz="2000" dirty="0">
                <a:latin typeface="Century" panose="02040604050505020304" pitchFamily="18" charset="0"/>
                <a:ea typeface="Times New Roman" panose="02020603050405020304" pitchFamily="18" charset="0"/>
                <a:cs typeface="TimesNewRomanPSMT"/>
              </a:rPr>
              <a:t> reaction as a result of antigen specific memory </a:t>
            </a:r>
            <a:r>
              <a:rPr lang="en-US" sz="2000" dirty="0" smtClean="0">
                <a:latin typeface="Century" panose="02040604050505020304" pitchFamily="18" charset="0"/>
                <a:ea typeface="Times New Roman" panose="02020603050405020304" pitchFamily="18" charset="0"/>
                <a:cs typeface="TimesNewRomanPSMT"/>
              </a:rPr>
              <a:t>response.</a:t>
            </a:r>
          </a:p>
          <a:p>
            <a:pPr marL="285750" indent="-285750" algn="just">
              <a:lnSpc>
                <a:spcPct val="115000"/>
              </a:lnSpc>
              <a:buFont typeface="Arial" panose="020B0604020202020204" pitchFamily="34" charset="0"/>
              <a:buChar char="•"/>
            </a:pPr>
            <a:r>
              <a:rPr lang="en-US" sz="2000" dirty="0" smtClean="0">
                <a:latin typeface="Century" panose="02040604050505020304" pitchFamily="18" charset="0"/>
                <a:ea typeface="Times New Roman" panose="02020603050405020304" pitchFamily="18" charset="0"/>
                <a:cs typeface="TimesNewRomanPSMT"/>
              </a:rPr>
              <a:t>These </a:t>
            </a:r>
            <a:r>
              <a:rPr lang="en-US" sz="2000" dirty="0">
                <a:latin typeface="Century" panose="02040604050505020304" pitchFamily="18" charset="0"/>
                <a:ea typeface="Times New Roman" panose="02020603050405020304" pitchFamily="18" charset="0"/>
                <a:cs typeface="TimesNewRomanPSMT"/>
              </a:rPr>
              <a:t>reactions could be local or wide spread in the body involving interactions between large amounts of antigen with antibodies or immune cells. </a:t>
            </a:r>
            <a:endParaRPr lang="en-US" sz="2800" dirty="0" smtClean="0">
              <a:latin typeface="Calibri" panose="020F0502020204030204" pitchFamily="34" charset="0"/>
              <a:ea typeface="Times New Roman" panose="02020603050405020304" pitchFamily="18" charset="0"/>
              <a:cs typeface="Times New Roman" panose="02020603050405020304" pitchFamily="18" charset="0"/>
            </a:endParaRPr>
          </a:p>
          <a:p>
            <a:pPr marL="285750" indent="-285750" algn="just">
              <a:lnSpc>
                <a:spcPct val="115000"/>
              </a:lnSpc>
              <a:buFont typeface="Arial" panose="020B0604020202020204" pitchFamily="34" charset="0"/>
              <a:buChar char="•"/>
            </a:pPr>
            <a:r>
              <a:rPr lang="en-US" sz="2000" dirty="0" smtClean="0">
                <a:latin typeface="Century" panose="02040604050505020304" pitchFamily="18" charset="0"/>
                <a:ea typeface="Times New Roman" panose="02020603050405020304" pitchFamily="18" charset="0"/>
                <a:cs typeface="TimesNewRomanPSMT"/>
              </a:rPr>
              <a:t>Some </a:t>
            </a:r>
            <a:r>
              <a:rPr lang="en-US" sz="2000" dirty="0">
                <a:latin typeface="Century" panose="02040604050505020304" pitchFamily="18" charset="0"/>
                <a:ea typeface="Times New Roman" panose="02020603050405020304" pitchFamily="18" charset="0"/>
                <a:cs typeface="TimesNewRomanPSMT"/>
              </a:rPr>
              <a:t>common allergens include pollen, grass, insect venom, dust particles, seafood, animal dander, serum, penicillin etc</a:t>
            </a:r>
            <a:r>
              <a:rPr lang="en-US" dirty="0">
                <a:latin typeface="Century" panose="02040604050505020304" pitchFamily="18" charset="0"/>
                <a:ea typeface="Times New Roman" panose="02020603050405020304" pitchFamily="18" charset="0"/>
                <a:cs typeface="TimesNewRomanPSMT"/>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5809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rotWithShape="1">
          <a:blip r:embed="rId2">
            <a:lum bright="-20000" contrast="40000"/>
            <a:extLst>
              <a:ext uri="{28A0092B-C50C-407E-A947-70E740481C1C}">
                <a14:useLocalDpi xmlns:a14="http://schemas.microsoft.com/office/drawing/2010/main" val="0"/>
              </a:ext>
            </a:extLst>
          </a:blip>
          <a:srcRect l="5919" t="5525" r="4633" b="1415"/>
          <a:stretch/>
        </p:blipFill>
        <p:spPr bwMode="auto">
          <a:xfrm>
            <a:off x="1878783" y="1119673"/>
            <a:ext cx="6947976" cy="5505062"/>
          </a:xfrm>
          <a:prstGeom prst="rect">
            <a:avLst/>
          </a:prstGeom>
          <a:noFill/>
          <a:ln>
            <a:noFill/>
          </a:ln>
          <a:extLst>
            <a:ext uri="{53640926-AAD7-44D8-BBD7-CCE9431645EC}">
              <a14:shadowObscured xmlns:a14="http://schemas.microsoft.com/office/drawing/2010/main"/>
            </a:ext>
          </a:extLst>
        </p:spPr>
      </p:pic>
      <p:sp>
        <p:nvSpPr>
          <p:cNvPr id="3" name="Rectangle 2"/>
          <p:cNvSpPr/>
          <p:nvPr/>
        </p:nvSpPr>
        <p:spPr>
          <a:xfrm>
            <a:off x="0" y="0"/>
            <a:ext cx="12192000" cy="923330"/>
          </a:xfrm>
          <a:prstGeom prst="rect">
            <a:avLst/>
          </a:prstGeom>
        </p:spPr>
        <p:txBody>
          <a:bodyPr wrap="square">
            <a:spAutoFit/>
          </a:bodyPr>
          <a:lstStyle/>
          <a:p>
            <a:r>
              <a:rPr lang="en-US" dirty="0">
                <a:latin typeface="Century" panose="02040604050505020304" pitchFamily="18" charset="0"/>
                <a:ea typeface="Times New Roman" panose="02020603050405020304" pitchFamily="18" charset="0"/>
                <a:cs typeface="TimesNewRomanPSMT"/>
              </a:rPr>
              <a:t>P.H.G. </a:t>
            </a:r>
            <a:r>
              <a:rPr lang="en-US" dirty="0" err="1">
                <a:latin typeface="Century" panose="02040604050505020304" pitchFamily="18" charset="0"/>
                <a:ea typeface="Times New Roman" panose="02020603050405020304" pitchFamily="18" charset="0"/>
                <a:cs typeface="TimesNewRomanPSMT"/>
              </a:rPr>
              <a:t>Gell</a:t>
            </a:r>
            <a:r>
              <a:rPr lang="en-US" dirty="0">
                <a:latin typeface="Century" panose="02040604050505020304" pitchFamily="18" charset="0"/>
                <a:ea typeface="Times New Roman" panose="02020603050405020304" pitchFamily="18" charset="0"/>
                <a:cs typeface="TimesNewRomanPSMT"/>
              </a:rPr>
              <a:t> and Robin Coombs in 1968 grouped different hypersensitivity reactions into four major types according to the time taken by the reactions to appear in the body as well as the type of immune cells involved. These are: type I, type II, type III and type </a:t>
            </a:r>
            <a:r>
              <a:rPr lang="en-US" dirty="0" smtClean="0">
                <a:latin typeface="Century" panose="02040604050505020304" pitchFamily="18" charset="0"/>
                <a:ea typeface="Times New Roman" panose="02020603050405020304" pitchFamily="18" charset="0"/>
                <a:cs typeface="TimesNewRomanPSMT"/>
              </a:rPr>
              <a:t>IV and Type V </a:t>
            </a:r>
            <a:endParaRPr lang="en-US" dirty="0"/>
          </a:p>
        </p:txBody>
      </p:sp>
    </p:spTree>
    <p:extLst>
      <p:ext uri="{BB962C8B-B14F-4D97-AF65-F5344CB8AC3E}">
        <p14:creationId xmlns:p14="http://schemas.microsoft.com/office/powerpoint/2010/main" val="1629327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8085" y="266451"/>
            <a:ext cx="10178143" cy="4693593"/>
          </a:xfrm>
          <a:prstGeom prst="rect">
            <a:avLst/>
          </a:prstGeom>
        </p:spPr>
        <p:txBody>
          <a:bodyPr wrap="square">
            <a:spAutoFit/>
          </a:bodyPr>
          <a:lstStyle/>
          <a:p>
            <a:pPr marL="0" marR="0" lvl="2" algn="just">
              <a:lnSpc>
                <a:spcPct val="115000"/>
              </a:lnSpc>
              <a:spcBef>
                <a:spcPts val="0"/>
              </a:spcBef>
              <a:spcAft>
                <a:spcPts val="0"/>
              </a:spcAft>
            </a:pPr>
            <a:r>
              <a:rPr lang="en-US" sz="2000" b="1" dirty="0">
                <a:solidFill>
                  <a:srgbClr val="0070C0"/>
                </a:solidFill>
                <a:latin typeface="Century" panose="02040604050505020304" pitchFamily="18" charset="0"/>
                <a:ea typeface="Calibri" panose="020F0502020204030204" pitchFamily="34" charset="0"/>
                <a:cs typeface="Times New Roman" panose="02020603050405020304" pitchFamily="18" charset="0"/>
              </a:rPr>
              <a:t>Type I (Anaphylaxis) Hypersensitivity: </a:t>
            </a:r>
            <a:r>
              <a:rPr lang="en-US" sz="2000" b="1"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a:t>
            </a:r>
            <a:r>
              <a:rPr lang="en-US" sz="2000" b="1" i="1" dirty="0" err="1">
                <a:solidFill>
                  <a:srgbClr val="000000"/>
                </a:solidFill>
                <a:latin typeface="Century" panose="02040604050505020304" pitchFamily="18" charset="0"/>
                <a:ea typeface="Times New Roman" panose="02020603050405020304" pitchFamily="18" charset="0"/>
                <a:cs typeface="Times New Roman" panose="02020603050405020304" pitchFamily="18" charset="0"/>
              </a:rPr>
              <a:t>Ig</a:t>
            </a:r>
            <a:r>
              <a:rPr lang="en-US" sz="2000" b="1" i="1" dirty="0">
                <a:solidFill>
                  <a:srgbClr val="000000"/>
                </a:solidFill>
                <a:latin typeface="Century" panose="02040604050505020304" pitchFamily="18" charset="0"/>
                <a:ea typeface="Times New Roman" panose="02020603050405020304" pitchFamily="18" charset="0"/>
                <a:cs typeface="Times New Roman" panose="02020603050405020304" pitchFamily="18" charset="0"/>
              </a:rPr>
              <a:t> E mediated</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15000"/>
              </a:lnSpc>
              <a:buFont typeface="Arial" panose="020B0604020202020204" pitchFamily="34" charset="0"/>
              <a:buChar char="•"/>
            </a:pPr>
            <a:r>
              <a:rPr lang="en-US" sz="2000" dirty="0">
                <a:latin typeface="Century" panose="02040604050505020304" pitchFamily="18" charset="0"/>
                <a:ea typeface="Times New Roman" panose="02020603050405020304" pitchFamily="18" charset="0"/>
                <a:cs typeface="TimesNewRomanPSMT"/>
              </a:rPr>
              <a:t>Type I hypersensitivity is also called as </a:t>
            </a:r>
            <a:r>
              <a:rPr lang="en-US" sz="2000" i="1" dirty="0">
                <a:latin typeface="Century" panose="02040604050505020304" pitchFamily="18" charset="0"/>
                <a:ea typeface="Times New Roman" panose="02020603050405020304" pitchFamily="18" charset="0"/>
                <a:cs typeface="Times New Roman" panose="02020603050405020304" pitchFamily="18" charset="0"/>
              </a:rPr>
              <a:t>immediate </a:t>
            </a:r>
            <a:r>
              <a:rPr lang="en-US" sz="2000" dirty="0">
                <a:latin typeface="Century" panose="02040604050505020304" pitchFamily="18" charset="0"/>
                <a:ea typeface="Times New Roman" panose="02020603050405020304" pitchFamily="18" charset="0"/>
                <a:cs typeface="TimesNewRomanPSMT"/>
              </a:rPr>
              <a:t>or </a:t>
            </a:r>
            <a:r>
              <a:rPr lang="en-US" sz="2000" i="1" dirty="0">
                <a:latin typeface="Century" panose="02040604050505020304" pitchFamily="18" charset="0"/>
                <a:ea typeface="Times New Roman" panose="02020603050405020304" pitchFamily="18" charset="0"/>
                <a:cs typeface="Times New Roman" panose="02020603050405020304" pitchFamily="18" charset="0"/>
              </a:rPr>
              <a:t>anaphylacti</a:t>
            </a:r>
            <a:r>
              <a:rPr lang="en-US" sz="2000" dirty="0">
                <a:latin typeface="Century" panose="02040604050505020304" pitchFamily="18" charset="0"/>
                <a:ea typeface="Times New Roman" panose="02020603050405020304" pitchFamily="18" charset="0"/>
                <a:cs typeface="TimesNewRomanPSMT"/>
              </a:rPr>
              <a:t>c hypersensitivity or simply allergy. </a:t>
            </a:r>
            <a:endParaRPr lang="en-US" sz="2000" dirty="0" smtClean="0">
              <a:latin typeface="Century" panose="02040604050505020304" pitchFamily="18" charset="0"/>
              <a:ea typeface="Times New Roman" panose="02020603050405020304" pitchFamily="18" charset="0"/>
              <a:cs typeface="TimesNewRomanPSMT"/>
            </a:endParaRPr>
          </a:p>
          <a:p>
            <a:pPr marL="342900" indent="-342900" algn="just">
              <a:lnSpc>
                <a:spcPct val="115000"/>
              </a:lnSpc>
              <a:buFont typeface="Arial" panose="020B0604020202020204" pitchFamily="34" charset="0"/>
              <a:buChar char="•"/>
            </a:pPr>
            <a:r>
              <a:rPr lang="en-US" sz="2000" dirty="0" smtClean="0">
                <a:latin typeface="Century" panose="02040604050505020304" pitchFamily="18" charset="0"/>
                <a:ea typeface="Times New Roman" panose="02020603050405020304" pitchFamily="18" charset="0"/>
                <a:cs typeface="TimesNewRomanPSMT"/>
              </a:rPr>
              <a:t>It </a:t>
            </a:r>
            <a:r>
              <a:rPr lang="en-US" sz="2000" dirty="0">
                <a:latin typeface="Century" panose="02040604050505020304" pitchFamily="18" charset="0"/>
                <a:ea typeface="Times New Roman" panose="02020603050405020304" pitchFamily="18" charset="0"/>
                <a:cs typeface="TimesNewRomanPSMT"/>
              </a:rPr>
              <a:t>is mediated by </a:t>
            </a:r>
            <a:r>
              <a:rPr lang="en-US" sz="2000" dirty="0" err="1">
                <a:latin typeface="Century" panose="02040604050505020304" pitchFamily="18" charset="0"/>
                <a:ea typeface="Times New Roman" panose="02020603050405020304" pitchFamily="18" charset="0"/>
                <a:cs typeface="TimesNewRomanPSMT"/>
              </a:rPr>
              <a:t>IgE</a:t>
            </a:r>
            <a:r>
              <a:rPr lang="en-US" sz="2000" dirty="0">
                <a:latin typeface="Century" panose="02040604050505020304" pitchFamily="18" charset="0"/>
                <a:ea typeface="Times New Roman" panose="02020603050405020304" pitchFamily="18" charset="0"/>
                <a:cs typeface="TimesNewRomanPSMT"/>
              </a:rPr>
              <a:t> antibody on re-exposure to a specific antigen. The exposure may be by ingestion, inhalation, injection, or direct contact with an allergen which could be a harmless substance or pathogen. </a:t>
            </a:r>
            <a:endParaRPr lang="en-US" sz="2000" dirty="0" smtClean="0">
              <a:latin typeface="Century" panose="02040604050505020304" pitchFamily="18" charset="0"/>
              <a:ea typeface="Times New Roman" panose="02020603050405020304" pitchFamily="18" charset="0"/>
              <a:cs typeface="TimesNewRomanPSMT"/>
            </a:endParaRPr>
          </a:p>
          <a:p>
            <a:pPr marL="342900" indent="-342900" algn="just">
              <a:lnSpc>
                <a:spcPct val="115000"/>
              </a:lnSpc>
              <a:buFont typeface="Arial" panose="020B0604020202020204" pitchFamily="34" charset="0"/>
              <a:buChar char="•"/>
            </a:pPr>
            <a:r>
              <a:rPr lang="en-US" sz="2000" dirty="0" smtClean="0">
                <a:latin typeface="Century" panose="02040604050505020304" pitchFamily="18" charset="0"/>
                <a:ea typeface="Times New Roman" panose="02020603050405020304" pitchFamily="18" charset="0"/>
                <a:cs typeface="TimesNewRomanPSMT"/>
              </a:rPr>
              <a:t>The </a:t>
            </a:r>
            <a:r>
              <a:rPr lang="en-US" sz="2000" dirty="0">
                <a:latin typeface="Century" panose="02040604050505020304" pitchFamily="18" charset="0"/>
                <a:ea typeface="Times New Roman" panose="02020603050405020304" pitchFamily="18" charset="0"/>
                <a:cs typeface="TimesNewRomanPSMT"/>
              </a:rPr>
              <a:t>reaction may involve skin, eyes, </a:t>
            </a:r>
            <a:r>
              <a:rPr lang="en-US" sz="2000" dirty="0" err="1">
                <a:latin typeface="Century" panose="02040604050505020304" pitchFamily="18" charset="0"/>
                <a:ea typeface="Times New Roman" panose="02020603050405020304" pitchFamily="18" charset="0"/>
                <a:cs typeface="TimesNewRomanPSMT"/>
              </a:rPr>
              <a:t>nasopharynx</a:t>
            </a:r>
            <a:r>
              <a:rPr lang="en-US" sz="2000" dirty="0">
                <a:latin typeface="Century" panose="02040604050505020304" pitchFamily="18" charset="0"/>
                <a:ea typeface="Times New Roman" panose="02020603050405020304" pitchFamily="18" charset="0"/>
                <a:cs typeface="TimesNewRomanPSMT"/>
              </a:rPr>
              <a:t>, </a:t>
            </a:r>
            <a:r>
              <a:rPr lang="en-US" sz="2000" dirty="0" err="1">
                <a:latin typeface="Century" panose="02040604050505020304" pitchFamily="18" charset="0"/>
                <a:ea typeface="Times New Roman" panose="02020603050405020304" pitchFamily="18" charset="0"/>
                <a:cs typeface="TimesNewRomanPSMT"/>
              </a:rPr>
              <a:t>bronchopulmonary</a:t>
            </a:r>
            <a:r>
              <a:rPr lang="en-US" sz="2000" dirty="0">
                <a:latin typeface="Century" panose="02040604050505020304" pitchFamily="18" charset="0"/>
                <a:ea typeface="Times New Roman" panose="02020603050405020304" pitchFamily="18" charset="0"/>
                <a:cs typeface="TimesNewRomanPSMT"/>
              </a:rPr>
              <a:t> tissues and gastrointestinal tract. </a:t>
            </a:r>
            <a:endParaRPr lang="en-US" sz="2000" dirty="0" smtClean="0">
              <a:latin typeface="Century" panose="02040604050505020304" pitchFamily="18" charset="0"/>
              <a:ea typeface="Times New Roman" panose="02020603050405020304" pitchFamily="18" charset="0"/>
              <a:cs typeface="TimesNewRomanPSMT"/>
            </a:endParaRPr>
          </a:p>
          <a:p>
            <a:pPr marL="342900" indent="-342900" algn="just">
              <a:lnSpc>
                <a:spcPct val="115000"/>
              </a:lnSpc>
              <a:buFont typeface="Arial" panose="020B0604020202020204" pitchFamily="34" charset="0"/>
              <a:buChar char="•"/>
            </a:pPr>
            <a:r>
              <a:rPr lang="en-US" sz="2000" dirty="0" smtClean="0">
                <a:latin typeface="Century" panose="02040604050505020304" pitchFamily="18" charset="0"/>
                <a:ea typeface="Times New Roman" panose="02020603050405020304" pitchFamily="18" charset="0"/>
                <a:cs typeface="TimesNewRomanPSMT"/>
              </a:rPr>
              <a:t>The </a:t>
            </a:r>
            <a:r>
              <a:rPr lang="en-US" sz="2000" dirty="0">
                <a:latin typeface="Century" panose="02040604050505020304" pitchFamily="18" charset="0"/>
                <a:ea typeface="Times New Roman" panose="02020603050405020304" pitchFamily="18" charset="0"/>
                <a:cs typeface="TimesNewRomanPSMT"/>
              </a:rPr>
              <a:t>primary cellular components in this hypersensitivity are the mast cells or basophils. The reaction is amplified and modified by platelets, </a:t>
            </a:r>
            <a:r>
              <a:rPr lang="en-US" sz="2000" dirty="0" err="1">
                <a:latin typeface="Century" panose="02040604050505020304" pitchFamily="18" charset="0"/>
                <a:ea typeface="Times New Roman" panose="02020603050405020304" pitchFamily="18" charset="0"/>
                <a:cs typeface="TimesNewRomanPSMT"/>
              </a:rPr>
              <a:t>neutrophills</a:t>
            </a:r>
            <a:r>
              <a:rPr lang="en-US" sz="2000" dirty="0">
                <a:latin typeface="Century" panose="02040604050505020304" pitchFamily="18" charset="0"/>
                <a:ea typeface="Times New Roman" panose="02020603050405020304" pitchFamily="18" charset="0"/>
                <a:cs typeface="TimesNewRomanPSMT"/>
              </a:rPr>
              <a:t> and </a:t>
            </a:r>
            <a:r>
              <a:rPr lang="en-US" sz="2000" dirty="0" err="1" smtClean="0">
                <a:latin typeface="Century" panose="02040604050505020304" pitchFamily="18" charset="0"/>
                <a:ea typeface="Times New Roman" panose="02020603050405020304" pitchFamily="18" charset="0"/>
                <a:cs typeface="TimesNewRomanPSMT"/>
              </a:rPr>
              <a:t>eosinophils</a:t>
            </a:r>
            <a:r>
              <a:rPr lang="en-US" sz="2000" dirty="0" smtClean="0">
                <a:latin typeface="Century" panose="02040604050505020304" pitchFamily="18" charset="0"/>
                <a:ea typeface="Times New Roman" panose="02020603050405020304" pitchFamily="18" charset="0"/>
                <a:cs typeface="TimesNewRomanPSMT"/>
              </a:rPr>
              <a:t>.</a:t>
            </a:r>
            <a:endParaRPr lang="en-US" sz="2800" dirty="0" smtClean="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lnSpc>
                <a:spcPct val="115000"/>
              </a:lnSpc>
              <a:buFont typeface="Arial" panose="020B0604020202020204" pitchFamily="34" charset="0"/>
              <a:buChar char="•"/>
            </a:pPr>
            <a:r>
              <a:rPr lang="en-US" sz="2000" dirty="0" smtClean="0">
                <a:latin typeface="Century" panose="02040604050505020304" pitchFamily="18" charset="0"/>
                <a:ea typeface="Times New Roman" panose="02020603050405020304" pitchFamily="18" charset="0"/>
              </a:rPr>
              <a:t>Actually </a:t>
            </a:r>
            <a:r>
              <a:rPr lang="en-US" sz="2000" dirty="0">
                <a:latin typeface="Century" panose="02040604050505020304" pitchFamily="18" charset="0"/>
                <a:ea typeface="Times New Roman" panose="02020603050405020304" pitchFamily="18" charset="0"/>
              </a:rPr>
              <a:t>anaphylaxis means “opposite of protec­tion” and is mediated by </a:t>
            </a:r>
            <a:r>
              <a:rPr lang="en-US" sz="2000" dirty="0" err="1">
                <a:latin typeface="Century" panose="02040604050505020304" pitchFamily="18" charset="0"/>
                <a:ea typeface="Times New Roman" panose="02020603050405020304" pitchFamily="18" charset="0"/>
              </a:rPr>
              <a:t>IgE</a:t>
            </a:r>
            <a:r>
              <a:rPr lang="en-US" sz="2000" dirty="0">
                <a:latin typeface="Century" panose="02040604050505020304" pitchFamily="18" charset="0"/>
                <a:ea typeface="Times New Roman" panose="02020603050405020304" pitchFamily="18" charset="0"/>
              </a:rPr>
              <a:t> antibodies through interaction with an allergen</a:t>
            </a:r>
            <a:r>
              <a:rPr lang="en-US" sz="2000" dirty="0" smtClean="0">
                <a:latin typeface="Century" panose="02040604050505020304" pitchFamily="18" charset="0"/>
                <a:ea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94493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8086" y="266451"/>
            <a:ext cx="11419114" cy="6247864"/>
          </a:xfrm>
          <a:prstGeom prst="rect">
            <a:avLst/>
          </a:prstGeom>
        </p:spPr>
        <p:txBody>
          <a:bodyPr wrap="square">
            <a:spAutoFit/>
          </a:bodyPr>
          <a:lstStyle/>
          <a:p>
            <a:pPr marL="293688" marR="0" lvl="1" indent="-285750" algn="just">
              <a:spcBef>
                <a:spcPts val="0"/>
              </a:spcBef>
              <a:spcAft>
                <a:spcPts val="0"/>
              </a:spcAft>
              <a:buFont typeface="+mj-lt"/>
              <a:buAutoNum type="arabicPeriod"/>
            </a:pPr>
            <a:r>
              <a:rPr lang="en-US" sz="2000" b="1" i="1" dirty="0" smtClean="0">
                <a:latin typeface="Century" panose="02040604050505020304" pitchFamily="18" charset="0"/>
                <a:ea typeface="Times New Roman" panose="02020603050405020304" pitchFamily="18" charset="0"/>
              </a:rPr>
              <a:t>Sensitization </a:t>
            </a:r>
            <a:r>
              <a:rPr lang="en-US" sz="2000" b="1" i="1" dirty="0">
                <a:latin typeface="Century" panose="02040604050505020304" pitchFamily="18" charset="0"/>
                <a:ea typeface="Times New Roman" panose="02020603050405020304" pitchFamily="18" charset="0"/>
              </a:rPr>
              <a:t>phase:  </a:t>
            </a:r>
            <a:r>
              <a:rPr lang="en-US" sz="2000" dirty="0">
                <a:latin typeface="Century" panose="02040604050505020304" pitchFamily="18" charset="0"/>
                <a:ea typeface="Times New Roman" panose="02020603050405020304" pitchFamily="18" charset="0"/>
                <a:cs typeface="TimesNewRomanPSMT"/>
              </a:rPr>
              <a:t>In response to first exposure of  certain allergens preferential production of high levels of </a:t>
            </a:r>
            <a:r>
              <a:rPr lang="en-US" sz="2000" dirty="0" err="1">
                <a:latin typeface="Century" panose="02040604050505020304" pitchFamily="18" charset="0"/>
                <a:ea typeface="Times New Roman" panose="02020603050405020304" pitchFamily="18" charset="0"/>
                <a:cs typeface="TimesNewRomanPSMT"/>
              </a:rPr>
              <a:t>IgE</a:t>
            </a:r>
            <a:r>
              <a:rPr lang="en-US" sz="2000" dirty="0">
                <a:latin typeface="Century" panose="02040604050505020304" pitchFamily="18" charset="0"/>
                <a:ea typeface="Times New Roman" panose="02020603050405020304" pitchFamily="18" charset="0"/>
                <a:cs typeface="TimesNewRomanPSMT"/>
              </a:rPr>
              <a:t> antibody instead of other antibody </a:t>
            </a:r>
            <a:r>
              <a:rPr lang="en-US" sz="2000" dirty="0" err="1">
                <a:latin typeface="Century" panose="02040604050505020304" pitchFamily="18" charset="0"/>
                <a:ea typeface="Times New Roman" panose="02020603050405020304" pitchFamily="18" charset="0"/>
                <a:cs typeface="TimesNewRomanPSMT"/>
              </a:rPr>
              <a:t>isotypes</a:t>
            </a:r>
            <a:r>
              <a:rPr lang="en-US" sz="2000" dirty="0">
                <a:latin typeface="Century" panose="02040604050505020304" pitchFamily="18" charset="0"/>
                <a:ea typeface="Times New Roman" panose="02020603050405020304" pitchFamily="18" charset="0"/>
                <a:cs typeface="TimesNewRomanPSMT"/>
              </a:rPr>
              <a:t>. During the initial contact (primary response) with the allergen, </a:t>
            </a:r>
            <a:r>
              <a:rPr lang="en-US" sz="2000" dirty="0" err="1">
                <a:latin typeface="Century" panose="02040604050505020304" pitchFamily="18" charset="0"/>
                <a:ea typeface="Times New Roman" panose="02020603050405020304" pitchFamily="18" charset="0"/>
                <a:cs typeface="TimesNewRomanPSMT"/>
              </a:rPr>
              <a:t>IgE</a:t>
            </a:r>
            <a:r>
              <a:rPr lang="en-US" sz="2000" dirty="0">
                <a:latin typeface="Century" panose="02040604050505020304" pitchFamily="18" charset="0"/>
                <a:ea typeface="Times New Roman" panose="02020603050405020304" pitchFamily="18" charset="0"/>
                <a:cs typeface="TimesNewRomanPSMT"/>
              </a:rPr>
              <a:t> is made but the patients do not show any symptoms. The </a:t>
            </a:r>
            <a:r>
              <a:rPr lang="en-US" sz="2000" dirty="0" err="1">
                <a:latin typeface="Century" panose="02040604050505020304" pitchFamily="18" charset="0"/>
                <a:ea typeface="Times New Roman" panose="02020603050405020304" pitchFamily="18" charset="0"/>
                <a:cs typeface="TimesNewRomanPSMT"/>
              </a:rPr>
              <a:t>IgE</a:t>
            </a:r>
            <a:r>
              <a:rPr lang="en-US" sz="2000" dirty="0">
                <a:latin typeface="Century" panose="02040604050505020304" pitchFamily="18" charset="0"/>
                <a:ea typeface="Times New Roman" panose="02020603050405020304" pitchFamily="18" charset="0"/>
                <a:cs typeface="TimesNewRomanPSMT"/>
              </a:rPr>
              <a:t> antibodies produced gets attached via their Fc portion to the Fc receptors present on tissue mast cells, and circulating basophils. Cytokine IL-4 is, in part, responsible for </a:t>
            </a:r>
            <a:r>
              <a:rPr lang="en-US" sz="2000" dirty="0" err="1">
                <a:latin typeface="Century" panose="02040604050505020304" pitchFamily="18" charset="0"/>
                <a:ea typeface="Times New Roman" panose="02020603050405020304" pitchFamily="18" charset="0"/>
                <a:cs typeface="TimesNewRomanPSMT"/>
              </a:rPr>
              <a:t>isotypes</a:t>
            </a:r>
            <a:r>
              <a:rPr lang="en-US" sz="2000" dirty="0">
                <a:latin typeface="Century" panose="02040604050505020304" pitchFamily="18" charset="0"/>
                <a:ea typeface="Times New Roman" panose="02020603050405020304" pitchFamily="18" charset="0"/>
                <a:cs typeface="TimesNewRomanPSMT"/>
              </a:rPr>
              <a:t> switch from </a:t>
            </a:r>
            <a:r>
              <a:rPr lang="en-US" sz="2000" dirty="0" err="1">
                <a:latin typeface="Century" panose="02040604050505020304" pitchFamily="18" charset="0"/>
                <a:ea typeface="Times New Roman" panose="02020603050405020304" pitchFamily="18" charset="0"/>
                <a:cs typeface="TimesNewRomanPSMT"/>
              </a:rPr>
              <a:t>IgM</a:t>
            </a:r>
            <a:r>
              <a:rPr lang="en-US" sz="2000" dirty="0">
                <a:latin typeface="Century" panose="02040604050505020304" pitchFamily="18" charset="0"/>
                <a:ea typeface="Times New Roman" panose="02020603050405020304" pitchFamily="18" charset="0"/>
                <a:cs typeface="TimesNewRomanPSMT"/>
              </a:rPr>
              <a:t> to </a:t>
            </a:r>
            <a:r>
              <a:rPr lang="en-US" sz="2000" dirty="0" err="1">
                <a:latin typeface="Century" panose="02040604050505020304" pitchFamily="18" charset="0"/>
                <a:ea typeface="Times New Roman" panose="02020603050405020304" pitchFamily="18" charset="0"/>
                <a:cs typeface="TimesNewRomanPSMT"/>
              </a:rPr>
              <a:t>IgE</a:t>
            </a:r>
            <a:r>
              <a:rPr lang="en-US" sz="2000" dirty="0">
                <a:latin typeface="Century" panose="02040604050505020304" pitchFamily="18" charset="0"/>
                <a:ea typeface="Times New Roman" panose="02020603050405020304" pitchFamily="18" charset="0"/>
                <a:cs typeface="TimesNewRomanPSMT"/>
              </a:rPr>
              <a:t>. </a:t>
            </a:r>
            <a:endParaRPr lang="en-US" sz="3200" dirty="0">
              <a:latin typeface="Times New Roman" panose="02020603050405020304" pitchFamily="18" charset="0"/>
              <a:ea typeface="Times New Roman" panose="02020603050405020304" pitchFamily="18" charset="0"/>
            </a:endParaRPr>
          </a:p>
          <a:p>
            <a:pPr marL="293688" marR="0" lvl="1" indent="-285750" algn="just">
              <a:spcBef>
                <a:spcPts val="0"/>
              </a:spcBef>
              <a:spcAft>
                <a:spcPts val="0"/>
              </a:spcAft>
              <a:buFont typeface="+mj-lt"/>
              <a:buAutoNum type="arabicPeriod"/>
            </a:pPr>
            <a:r>
              <a:rPr lang="en-US" sz="2000" b="1" i="1" dirty="0">
                <a:latin typeface="Century" panose="02040604050505020304" pitchFamily="18" charset="0"/>
                <a:ea typeface="Times New Roman" panose="02020603050405020304" pitchFamily="18" charset="0"/>
              </a:rPr>
              <a:t>Effector </a:t>
            </a:r>
            <a:r>
              <a:rPr lang="en-US" sz="2000" b="1" i="1" dirty="0" err="1">
                <a:latin typeface="Century" panose="02040604050505020304" pitchFamily="18" charset="0"/>
                <a:ea typeface="Times New Roman" panose="02020603050405020304" pitchFamily="18" charset="0"/>
              </a:rPr>
              <a:t>phase:</a:t>
            </a:r>
            <a:r>
              <a:rPr lang="en-US" sz="2000" dirty="0" err="1">
                <a:latin typeface="Century" panose="02040604050505020304" pitchFamily="18" charset="0"/>
                <a:ea typeface="Times New Roman" panose="02020603050405020304" pitchFamily="18" charset="0"/>
                <a:cs typeface="TimesNewRomanPSMT"/>
              </a:rPr>
              <a:t>On</a:t>
            </a:r>
            <a:r>
              <a:rPr lang="en-US" sz="2000" dirty="0">
                <a:latin typeface="Century" panose="02040604050505020304" pitchFamily="18" charset="0"/>
                <a:ea typeface="Times New Roman" panose="02020603050405020304" pitchFamily="18" charset="0"/>
                <a:cs typeface="TimesNewRomanPSMT"/>
              </a:rPr>
              <a:t> second and subsequent exposures to the same allergen the surface bound </a:t>
            </a:r>
            <a:r>
              <a:rPr lang="en-US" sz="2000" dirty="0" err="1">
                <a:latin typeface="Century" panose="02040604050505020304" pitchFamily="18" charset="0"/>
                <a:ea typeface="Times New Roman" panose="02020603050405020304" pitchFamily="18" charset="0"/>
                <a:cs typeface="TimesNewRomanPSMT"/>
              </a:rPr>
              <a:t>IgE</a:t>
            </a:r>
            <a:r>
              <a:rPr lang="en-US" sz="2000" dirty="0">
                <a:latin typeface="Century" panose="02040604050505020304" pitchFamily="18" charset="0"/>
                <a:ea typeface="Times New Roman" panose="02020603050405020304" pitchFamily="18" charset="0"/>
                <a:cs typeface="TimesNewRomanPSMT"/>
              </a:rPr>
              <a:t> antibodies binds antigen in such a way that cross linking of adjacent </a:t>
            </a:r>
            <a:r>
              <a:rPr lang="en-US" sz="2000" dirty="0" err="1">
                <a:latin typeface="Century" panose="02040604050505020304" pitchFamily="18" charset="0"/>
                <a:ea typeface="Times New Roman" panose="02020603050405020304" pitchFamily="18" charset="0"/>
                <a:cs typeface="TimesNewRomanPSMT"/>
              </a:rPr>
              <a:t>IgE</a:t>
            </a:r>
            <a:r>
              <a:rPr lang="en-US" sz="2000" dirty="0">
                <a:latin typeface="Century" panose="02040604050505020304" pitchFamily="18" charset="0"/>
                <a:ea typeface="Times New Roman" panose="02020603050405020304" pitchFamily="18" charset="0"/>
                <a:cs typeface="TimesNewRomanPSMT"/>
              </a:rPr>
              <a:t> molecules takes place. This triggers the bound mast cell to </a:t>
            </a:r>
            <a:r>
              <a:rPr lang="en-US" sz="2000" dirty="0" err="1">
                <a:latin typeface="Century" panose="02040604050505020304" pitchFamily="18" charset="0"/>
                <a:ea typeface="Times New Roman" panose="02020603050405020304" pitchFamily="18" charset="0"/>
                <a:cs typeface="TimesNewRomanPSMT"/>
              </a:rPr>
              <a:t>degranulate</a:t>
            </a:r>
            <a:r>
              <a:rPr lang="en-US" sz="2000" dirty="0">
                <a:latin typeface="Century" panose="02040604050505020304" pitchFamily="18" charset="0"/>
                <a:ea typeface="Times New Roman" panose="02020603050405020304" pitchFamily="18" charset="0"/>
                <a:cs typeface="TimesNewRomanPSMT"/>
              </a:rPr>
              <a:t> (Figure 4.6). The granules release various pharmacologically active and preformed inflammatory mediators. These include histamine, </a:t>
            </a:r>
            <a:r>
              <a:rPr lang="en-US" sz="2000" dirty="0" err="1">
                <a:latin typeface="Century" panose="02040604050505020304" pitchFamily="18" charset="0"/>
                <a:ea typeface="Times New Roman" panose="02020603050405020304" pitchFamily="18" charset="0"/>
                <a:cs typeface="TimesNewRomanPSMT"/>
              </a:rPr>
              <a:t>leukotrienes</a:t>
            </a:r>
            <a:r>
              <a:rPr lang="en-US" sz="2000" dirty="0">
                <a:latin typeface="Century" panose="02040604050505020304" pitchFamily="18" charset="0"/>
                <a:ea typeface="Times New Roman" panose="02020603050405020304" pitchFamily="18" charset="0"/>
                <a:cs typeface="TimesNewRomanPSMT"/>
              </a:rPr>
              <a:t>, prostaglandins, </a:t>
            </a:r>
            <a:r>
              <a:rPr lang="en-US" sz="2000" dirty="0" err="1">
                <a:latin typeface="Century" panose="02040604050505020304" pitchFamily="18" charset="0"/>
                <a:ea typeface="Times New Roman" panose="02020603050405020304" pitchFamily="18" charset="0"/>
                <a:cs typeface="TimesNewRomanPSMT"/>
              </a:rPr>
              <a:t>kinins</a:t>
            </a:r>
            <a:r>
              <a:rPr lang="en-US" sz="2000" dirty="0">
                <a:latin typeface="Century" panose="02040604050505020304" pitchFamily="18" charset="0"/>
                <a:ea typeface="Times New Roman" panose="02020603050405020304" pitchFamily="18" charset="0"/>
                <a:cs typeface="TimesNewRomanPSMT"/>
              </a:rPr>
              <a:t>, slow reacting substances of anaphylaxis (SRS-A), platelet-activating factor (PFA) etc. </a:t>
            </a:r>
            <a:endParaRPr lang="en-US" sz="3200" dirty="0">
              <a:latin typeface="Times New Roman" panose="02020603050405020304" pitchFamily="18" charset="0"/>
              <a:ea typeface="Times New Roman" panose="02020603050405020304" pitchFamily="18" charset="0"/>
            </a:endParaRPr>
          </a:p>
          <a:p>
            <a:pPr algn="just"/>
            <a:r>
              <a:rPr lang="en-US" sz="2000" dirty="0">
                <a:latin typeface="Century" panose="02040604050505020304" pitchFamily="18" charset="0"/>
                <a:ea typeface="Times New Roman" panose="02020603050405020304" pitchFamily="18" charset="0"/>
                <a:cs typeface="TimesNewRomanPSMT"/>
              </a:rPr>
              <a:t>Histamine binds to target receptors in the nose, lungs, skin, gastrointestinal tract and near blood vessels via H1 receptors. Series of events follow and results in increased vascular permeability and dilation, stimulation of nerve fibers and initiation of inflammatory cascades that are together responsible for the signs and symptoms of immediate hypersensitivity. </a:t>
            </a:r>
            <a:endParaRPr lang="en-US" sz="3200" dirty="0">
              <a:latin typeface="Times New Roman" panose="02020603050405020304" pitchFamily="18" charset="0"/>
              <a:ea typeface="Times New Roman" panose="02020603050405020304" pitchFamily="18" charset="0"/>
            </a:endParaRPr>
          </a:p>
          <a:p>
            <a:pPr algn="just"/>
            <a:r>
              <a:rPr lang="en-US" sz="2000" dirty="0">
                <a:latin typeface="Century" panose="02040604050505020304" pitchFamily="18" charset="0"/>
                <a:ea typeface="Times New Roman" panose="02020603050405020304" pitchFamily="18" charset="0"/>
                <a:cs typeface="TimesNewRomanPSMT"/>
              </a:rPr>
              <a:t>Locally, e.g. in nose, symptoms of redness, itching, and sneezing and increased secretions by mucosal epithelial cells leads to a running nose. Systemic release of histamine and other mediators from mast cells can lead to severe vasodilation and vascular collapse often resulting in life threatening systemic anaphylactic reactions needing immediate medical attention.</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4505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806823" y="930729"/>
            <a:ext cx="10309412" cy="4313624"/>
          </a:xfrm>
          <a:prstGeom prst="rect">
            <a:avLst/>
          </a:prstGeom>
        </p:spPr>
      </p:pic>
    </p:spTree>
    <p:extLst>
      <p:ext uri="{BB962C8B-B14F-4D97-AF65-F5344CB8AC3E}">
        <p14:creationId xmlns:p14="http://schemas.microsoft.com/office/powerpoint/2010/main" val="4037451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2756" y="435183"/>
            <a:ext cx="11421687" cy="5743111"/>
          </a:xfrm>
          <a:prstGeom prst="rect">
            <a:avLst/>
          </a:prstGeom>
        </p:spPr>
        <p:txBody>
          <a:bodyPr wrap="square">
            <a:spAutoFit/>
          </a:bodyPr>
          <a:lstStyle/>
          <a:p>
            <a:pPr marL="0" marR="0" lvl="2" algn="just">
              <a:lnSpc>
                <a:spcPct val="115000"/>
              </a:lnSpc>
              <a:spcBef>
                <a:spcPts val="0"/>
              </a:spcBef>
              <a:spcAft>
                <a:spcPts val="0"/>
              </a:spcAft>
              <a:tabLst>
                <a:tab pos="0" algn="l"/>
              </a:tabLst>
            </a:pPr>
            <a:r>
              <a:rPr lang="en-US" sz="2400" b="1" dirty="0">
                <a:solidFill>
                  <a:srgbClr val="0070C0"/>
                </a:solidFill>
                <a:latin typeface="Century" panose="02040604050505020304" pitchFamily="18" charset="0"/>
                <a:ea typeface="Calibri" panose="020F0502020204030204" pitchFamily="34" charset="0"/>
                <a:cs typeface="Times New Roman" panose="02020603050405020304" pitchFamily="18" charset="0"/>
              </a:rPr>
              <a:t>Type II (Cytotoxic) Hypersensitivity: </a:t>
            </a:r>
            <a:r>
              <a:rPr lang="en-US" sz="2400" b="1" i="1" dirty="0">
                <a:latin typeface="Century" panose="02040604050505020304" pitchFamily="18" charset="0"/>
                <a:ea typeface="Times New Roman" panose="02020603050405020304" pitchFamily="18" charset="0"/>
                <a:cs typeface="Times New Roman" panose="02020603050405020304" pitchFamily="18" charset="0"/>
              </a:rPr>
              <a:t>or antibody dependent cell mediated cytotoxicity</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2400" dirty="0">
                <a:latin typeface="Century" panose="02040604050505020304" pitchFamily="18" charset="0"/>
                <a:ea typeface="Times New Roman" panose="02020603050405020304" pitchFamily="18" charset="0"/>
                <a:cs typeface="TimesNewRomanPSMT"/>
              </a:rPr>
              <a:t>Type II hypersensitivity is also known as cytotoxic hypersensitivity and is mediated by antibody (</a:t>
            </a:r>
            <a:r>
              <a:rPr lang="en-US" sz="2400" dirty="0" err="1">
                <a:latin typeface="Century" panose="02040604050505020304" pitchFamily="18" charset="0"/>
                <a:ea typeface="Times New Roman" panose="02020603050405020304" pitchFamily="18" charset="0"/>
                <a:cs typeface="TimesNewRomanPSMT"/>
              </a:rPr>
              <a:t>IgG</a:t>
            </a:r>
            <a:r>
              <a:rPr lang="en-US" sz="2400" dirty="0">
                <a:latin typeface="Century" panose="02040604050505020304" pitchFamily="18" charset="0"/>
                <a:ea typeface="Times New Roman" panose="02020603050405020304" pitchFamily="18" charset="0"/>
                <a:cs typeface="TimesNewRomanPSMT"/>
              </a:rPr>
              <a:t> or </a:t>
            </a:r>
            <a:r>
              <a:rPr lang="en-US" sz="2400" dirty="0" err="1">
                <a:latin typeface="Century" panose="02040604050505020304" pitchFamily="18" charset="0"/>
                <a:ea typeface="Times New Roman" panose="02020603050405020304" pitchFamily="18" charset="0"/>
                <a:cs typeface="TimesNewRomanPSMT"/>
              </a:rPr>
              <a:t>IgM</a:t>
            </a:r>
            <a:r>
              <a:rPr lang="en-US" sz="2400" dirty="0">
                <a:latin typeface="Century" panose="02040604050505020304" pitchFamily="18" charset="0"/>
                <a:ea typeface="Times New Roman" panose="02020603050405020304" pitchFamily="18" charset="0"/>
                <a:cs typeface="TimesNewRomanPSMT"/>
              </a:rPr>
              <a:t>) alone or together with complement. </a:t>
            </a:r>
            <a:endParaRPr lang="en-US" sz="2400" dirty="0" smtClean="0">
              <a:latin typeface="Century" panose="02040604050505020304" pitchFamily="18" charset="0"/>
              <a:ea typeface="Times New Roman" panose="02020603050405020304" pitchFamily="18" charset="0"/>
              <a:cs typeface="TimesNewRomanPSMT"/>
            </a:endParaRPr>
          </a:p>
          <a:p>
            <a:pPr marL="285750" indent="-285750">
              <a:buFont typeface="Arial" panose="020B0604020202020204" pitchFamily="34" charset="0"/>
              <a:buChar char="•"/>
            </a:pPr>
            <a:r>
              <a:rPr lang="en-US" sz="2400" dirty="0" smtClean="0">
                <a:latin typeface="Century" panose="02040604050505020304" pitchFamily="18" charset="0"/>
                <a:ea typeface="Times New Roman" panose="02020603050405020304" pitchFamily="18" charset="0"/>
                <a:cs typeface="TimesNewRomanPSMT"/>
              </a:rPr>
              <a:t>This </a:t>
            </a:r>
            <a:r>
              <a:rPr lang="en-US" sz="2400" dirty="0">
                <a:latin typeface="Century" panose="02040604050505020304" pitchFamily="18" charset="0"/>
                <a:ea typeface="Times New Roman" panose="02020603050405020304" pitchFamily="18" charset="0"/>
                <a:cs typeface="TimesNewRomanPSMT"/>
              </a:rPr>
              <a:t>hypersensitivity reaction can be against foreign (erythrocytes) or against self- cells (auto antigens) and cause direct </a:t>
            </a:r>
            <a:r>
              <a:rPr lang="en-US" sz="2400" dirty="0" err="1">
                <a:latin typeface="Century" panose="02040604050505020304" pitchFamily="18" charset="0"/>
                <a:ea typeface="Times New Roman" panose="02020603050405020304" pitchFamily="18" charset="0"/>
                <a:cs typeface="TimesNewRomanPSMT"/>
              </a:rPr>
              <a:t>lysis</a:t>
            </a:r>
            <a:r>
              <a:rPr lang="en-US" sz="2400" dirty="0">
                <a:latin typeface="Century" panose="02040604050505020304" pitchFamily="18" charset="0"/>
                <a:ea typeface="Times New Roman" panose="02020603050405020304" pitchFamily="18" charset="0"/>
                <a:cs typeface="TimesNewRomanPSMT"/>
              </a:rPr>
              <a:t> or removal of the cell. </a:t>
            </a:r>
            <a:endParaRPr lang="en-US" sz="2400" dirty="0" smtClean="0">
              <a:latin typeface="Century" panose="02040604050505020304" pitchFamily="18" charset="0"/>
              <a:ea typeface="Times New Roman" panose="02020603050405020304" pitchFamily="18" charset="0"/>
              <a:cs typeface="TimesNewRomanPSMT"/>
            </a:endParaRPr>
          </a:p>
          <a:p>
            <a:pPr marL="285750" indent="-285750">
              <a:buFont typeface="Arial" panose="020B0604020202020204" pitchFamily="34" charset="0"/>
              <a:buChar char="•"/>
            </a:pPr>
            <a:r>
              <a:rPr lang="en-US" sz="2400" dirty="0" smtClean="0">
                <a:latin typeface="Century" panose="02040604050505020304" pitchFamily="18" charset="0"/>
                <a:ea typeface="Times New Roman" panose="02020603050405020304" pitchFamily="18" charset="0"/>
                <a:cs typeface="TimesNewRomanPSMT"/>
              </a:rPr>
              <a:t>Cell </a:t>
            </a:r>
            <a:r>
              <a:rPr lang="en-US" sz="2400" dirty="0">
                <a:latin typeface="Century" panose="02040604050505020304" pitchFamily="18" charset="0"/>
                <a:ea typeface="Times New Roman" panose="02020603050405020304" pitchFamily="18" charset="0"/>
                <a:cs typeface="TimesNewRomanPSMT"/>
              </a:rPr>
              <a:t>death is mediated through normal mechanisms by which antibodies and complement carry out their function including phagocytosis, </a:t>
            </a:r>
            <a:r>
              <a:rPr lang="en-US" sz="2400" dirty="0" err="1">
                <a:latin typeface="Century" panose="02040604050505020304" pitchFamily="18" charset="0"/>
                <a:ea typeface="Times New Roman" panose="02020603050405020304" pitchFamily="18" charset="0"/>
                <a:cs typeface="TimesNewRomanPSMT"/>
              </a:rPr>
              <a:t>lysis</a:t>
            </a:r>
            <a:r>
              <a:rPr lang="en-US" sz="2400" dirty="0">
                <a:latin typeface="Century" panose="02040604050505020304" pitchFamily="18" charset="0"/>
                <a:ea typeface="Times New Roman" panose="02020603050405020304" pitchFamily="18" charset="0"/>
                <a:cs typeface="TimesNewRomanPSMT"/>
              </a:rPr>
              <a:t> and ADCC (antibody dependent cell mediated cytotoxicity). </a:t>
            </a:r>
            <a:endParaRPr lang="en-US" sz="2400" dirty="0" smtClean="0">
              <a:latin typeface="Century" panose="02040604050505020304" pitchFamily="18" charset="0"/>
              <a:ea typeface="Times New Roman" panose="02020603050405020304" pitchFamily="18" charset="0"/>
              <a:cs typeface="TimesNewRomanPSMT"/>
            </a:endParaRPr>
          </a:p>
          <a:p>
            <a:pPr marL="285750" indent="-285750">
              <a:buFont typeface="Arial" panose="020B0604020202020204" pitchFamily="34" charset="0"/>
              <a:buChar char="•"/>
            </a:pPr>
            <a:r>
              <a:rPr lang="en-US" sz="2400" dirty="0" smtClean="0">
                <a:latin typeface="Century" panose="02040604050505020304" pitchFamily="18" charset="0"/>
                <a:ea typeface="Times New Roman" panose="02020603050405020304" pitchFamily="18" charset="0"/>
                <a:cs typeface="TimesNewRomanPSMT"/>
              </a:rPr>
              <a:t>These </a:t>
            </a:r>
            <a:r>
              <a:rPr lang="en-US" sz="2400" dirty="0">
                <a:latin typeface="Century" panose="02040604050505020304" pitchFamily="18" charset="0"/>
                <a:ea typeface="Times New Roman" panose="02020603050405020304" pitchFamily="18" charset="0"/>
                <a:cs typeface="TimesNewRomanPSMT"/>
              </a:rPr>
              <a:t>may affect a variety of organs resulting in </a:t>
            </a:r>
            <a:r>
              <a:rPr lang="en-US" sz="2400" dirty="0" err="1">
                <a:latin typeface="Century" panose="02040604050505020304" pitchFamily="18" charset="0"/>
                <a:ea typeface="Times New Roman" panose="02020603050405020304" pitchFamily="18" charset="0"/>
                <a:cs typeface="TimesNewRomanPSMT"/>
              </a:rPr>
              <a:t>anemias</a:t>
            </a:r>
            <a:r>
              <a:rPr lang="en-US" sz="2400" dirty="0">
                <a:latin typeface="Century" panose="02040604050505020304" pitchFamily="18" charset="0"/>
                <a:ea typeface="Times New Roman" panose="02020603050405020304" pitchFamily="18" charset="0"/>
                <a:cs typeface="TimesNewRomanPSMT"/>
              </a:rPr>
              <a:t> and autoimmune diseases respectively. </a:t>
            </a:r>
            <a:r>
              <a:rPr lang="en-US" sz="2400" dirty="0" err="1">
                <a:latin typeface="Century" panose="02040604050505020304" pitchFamily="18" charset="0"/>
                <a:ea typeface="Times New Roman" panose="02020603050405020304" pitchFamily="18" charset="0"/>
                <a:cs typeface="TimesNewRomanPSMT"/>
              </a:rPr>
              <a:t>IgG</a:t>
            </a:r>
            <a:r>
              <a:rPr lang="en-US" sz="2400" dirty="0">
                <a:latin typeface="Century" panose="02040604050505020304" pitchFamily="18" charset="0"/>
                <a:ea typeface="Times New Roman" panose="02020603050405020304" pitchFamily="18" charset="0"/>
                <a:cs typeface="TimesNewRomanPSMT"/>
              </a:rPr>
              <a:t> or </a:t>
            </a:r>
            <a:r>
              <a:rPr lang="en-US" sz="2400" dirty="0" err="1">
                <a:latin typeface="Century" panose="02040604050505020304" pitchFamily="18" charset="0"/>
                <a:ea typeface="Times New Roman" panose="02020603050405020304" pitchFamily="18" charset="0"/>
                <a:cs typeface="TimesNewRomanPSMT"/>
              </a:rPr>
              <a:t>IgM</a:t>
            </a:r>
            <a:r>
              <a:rPr lang="en-US" sz="2400" dirty="0">
                <a:latin typeface="Century" panose="02040604050505020304" pitchFamily="18" charset="0"/>
                <a:ea typeface="Times New Roman" panose="02020603050405020304" pitchFamily="18" charset="0"/>
                <a:cs typeface="TimesNewRomanPSMT"/>
              </a:rPr>
              <a:t> antibody form complexes with cells presenting foreign antigens. </a:t>
            </a:r>
            <a:endParaRPr lang="en-US" sz="2400" dirty="0" smtClean="0">
              <a:latin typeface="Century" panose="02040604050505020304" pitchFamily="18" charset="0"/>
              <a:ea typeface="Times New Roman" panose="02020603050405020304" pitchFamily="18" charset="0"/>
              <a:cs typeface="TimesNewRomanPSMT"/>
            </a:endParaRPr>
          </a:p>
          <a:p>
            <a:pPr marL="285750" indent="-285750">
              <a:buFont typeface="Arial" panose="020B0604020202020204" pitchFamily="34" charset="0"/>
              <a:buChar char="•"/>
            </a:pPr>
            <a:r>
              <a:rPr lang="en-US" sz="2400" dirty="0" smtClean="0">
                <a:latin typeface="Century" panose="02040604050505020304" pitchFamily="18" charset="0"/>
                <a:ea typeface="Times New Roman" panose="02020603050405020304" pitchFamily="18" charset="0"/>
                <a:cs typeface="TimesNewRomanPSMT"/>
              </a:rPr>
              <a:t>Activate </a:t>
            </a:r>
            <a:r>
              <a:rPr lang="en-US" sz="2400" dirty="0">
                <a:latin typeface="Century" panose="02040604050505020304" pitchFamily="18" charset="0"/>
                <a:ea typeface="Times New Roman" panose="02020603050405020304" pitchFamily="18" charset="0"/>
                <a:cs typeface="TimesNewRomanPSMT"/>
              </a:rPr>
              <a:t>the complement, whose inflammatory mediators are generated at the site and cause </a:t>
            </a:r>
            <a:r>
              <a:rPr lang="en-US" sz="2400" dirty="0" err="1">
                <a:latin typeface="Century" panose="02040604050505020304" pitchFamily="18" charset="0"/>
                <a:ea typeface="Times New Roman" panose="02020603050405020304" pitchFamily="18" charset="0"/>
                <a:cs typeface="TimesNewRomanPSMT"/>
              </a:rPr>
              <a:t>lysis</a:t>
            </a:r>
            <a:r>
              <a:rPr lang="en-US" sz="2400" dirty="0">
                <a:latin typeface="Century" panose="02040604050505020304" pitchFamily="18" charset="0"/>
                <a:ea typeface="Times New Roman" panose="02020603050405020304" pitchFamily="18" charset="0"/>
                <a:cs typeface="TimesNewRomanPSMT"/>
              </a:rPr>
              <a:t> of cells through MAC (membrane attack complex). </a:t>
            </a:r>
            <a:endParaRPr lang="en-US" sz="2400" dirty="0" smtClean="0">
              <a:latin typeface="Century" panose="02040604050505020304" pitchFamily="18" charset="0"/>
              <a:ea typeface="Times New Roman" panose="02020603050405020304" pitchFamily="18" charset="0"/>
              <a:cs typeface="TimesNewRomanPSMT"/>
            </a:endParaRPr>
          </a:p>
          <a:p>
            <a:pPr marL="285750" indent="-285750">
              <a:buFont typeface="Arial" panose="020B0604020202020204" pitchFamily="34" charset="0"/>
              <a:buChar char="•"/>
            </a:pPr>
            <a:r>
              <a:rPr lang="en-US" sz="2400" dirty="0" smtClean="0">
                <a:latin typeface="Century" panose="02040604050505020304" pitchFamily="18" charset="0"/>
                <a:ea typeface="Times New Roman" panose="02020603050405020304" pitchFamily="18" charset="0"/>
                <a:cs typeface="TimesNewRomanPSMT"/>
              </a:rPr>
              <a:t>The </a:t>
            </a:r>
            <a:r>
              <a:rPr lang="en-US" sz="2400" dirty="0">
                <a:latin typeface="Century" panose="02040604050505020304" pitchFamily="18" charset="0"/>
                <a:ea typeface="Times New Roman" panose="02020603050405020304" pitchFamily="18" charset="0"/>
                <a:cs typeface="TimesNewRomanPSMT"/>
              </a:rPr>
              <a:t>reaction may take few hours to a day to develop </a:t>
            </a:r>
            <a:endParaRPr lang="en-US" sz="4800" dirty="0"/>
          </a:p>
        </p:txBody>
      </p:sp>
    </p:spTree>
    <p:extLst>
      <p:ext uri="{BB962C8B-B14F-4D97-AF65-F5344CB8AC3E}">
        <p14:creationId xmlns:p14="http://schemas.microsoft.com/office/powerpoint/2010/main" val="978873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171" y="349859"/>
            <a:ext cx="11249892" cy="5784660"/>
          </a:xfrm>
          <a:prstGeom prst="rect">
            <a:avLst/>
          </a:prstGeom>
        </p:spPr>
        <p:txBody>
          <a:bodyPr wrap="square">
            <a:spAutoFit/>
          </a:bodyPr>
          <a:lstStyle/>
          <a:p>
            <a:pPr marR="0" lvl="1">
              <a:spcBef>
                <a:spcPts val="0"/>
              </a:spcBef>
              <a:spcAft>
                <a:spcPts val="0"/>
              </a:spcAft>
              <a:buSzPts val="1000"/>
            </a:pPr>
            <a:r>
              <a:rPr lang="en-US" b="1" dirty="0" smtClean="0">
                <a:solidFill>
                  <a:srgbClr val="0070C0"/>
                </a:solidFill>
                <a:latin typeface="Century" panose="02040604050505020304" pitchFamily="18" charset="0"/>
                <a:ea typeface="Times New Roman" panose="02020603050405020304" pitchFamily="18" charset="0"/>
              </a:rPr>
              <a:t>Example: </a:t>
            </a:r>
            <a:r>
              <a:rPr lang="en-US" b="1" dirty="0" err="1" smtClean="0">
                <a:solidFill>
                  <a:srgbClr val="0070C0"/>
                </a:solidFill>
                <a:latin typeface="Century" panose="02040604050505020304" pitchFamily="18" charset="0"/>
                <a:ea typeface="Times New Roman" panose="02020603050405020304" pitchFamily="18" charset="0"/>
              </a:rPr>
              <a:t>Heamolytic</a:t>
            </a:r>
            <a:r>
              <a:rPr lang="en-US" b="1" dirty="0" smtClean="0">
                <a:solidFill>
                  <a:srgbClr val="0070C0"/>
                </a:solidFill>
                <a:latin typeface="Century" panose="02040604050505020304" pitchFamily="18" charset="0"/>
                <a:ea typeface="Times New Roman" panose="02020603050405020304" pitchFamily="18" charset="0"/>
              </a:rPr>
              <a:t> </a:t>
            </a:r>
            <a:r>
              <a:rPr lang="en-US" b="1" dirty="0">
                <a:solidFill>
                  <a:srgbClr val="0070C0"/>
                </a:solidFill>
                <a:latin typeface="Century" panose="02040604050505020304" pitchFamily="18" charset="0"/>
                <a:ea typeface="Times New Roman" panose="02020603050405020304" pitchFamily="18" charset="0"/>
              </a:rPr>
              <a:t>diseases of the new borne</a:t>
            </a:r>
            <a:endParaRPr lang="en-US" sz="2800" dirty="0">
              <a:latin typeface="Times New Roman" panose="02020603050405020304" pitchFamily="18" charset="0"/>
              <a:ea typeface="Times New Roman" panose="02020603050405020304" pitchFamily="18" charset="0"/>
            </a:endParaRPr>
          </a:p>
          <a:p>
            <a:pPr marL="228600" marR="0" algn="just">
              <a:lnSpc>
                <a:spcPct val="115000"/>
              </a:lnSpc>
              <a:spcBef>
                <a:spcPts val="0"/>
              </a:spcBef>
              <a:spcAft>
                <a:spcPts val="0"/>
              </a:spcAft>
            </a:pPr>
            <a:r>
              <a:rPr lang="en-US" dirty="0">
                <a:solidFill>
                  <a:srgbClr val="222222"/>
                </a:solidFill>
                <a:latin typeface="Century" panose="02040604050505020304" pitchFamily="18" charset="0"/>
                <a:ea typeface="Times New Roman" panose="02020603050405020304" pitchFamily="18" charset="0"/>
                <a:cs typeface="Arial" panose="020B0604020202020204" pitchFamily="34" charset="0"/>
              </a:rPr>
              <a:t>Rh factor incompatibility between mother and fetus can also cause a type II hypersensitivity hemolytic reaction, referred to as </a:t>
            </a:r>
            <a:r>
              <a:rPr lang="en-US" b="1" dirty="0">
                <a:solidFill>
                  <a:srgbClr val="222222"/>
                </a:solidFill>
                <a:latin typeface="Century" panose="02040604050505020304" pitchFamily="18" charset="0"/>
                <a:ea typeface="Times New Roman" panose="02020603050405020304" pitchFamily="18" charset="0"/>
                <a:cs typeface="Arial" panose="020B0604020202020204" pitchFamily="34" charset="0"/>
              </a:rPr>
              <a:t>hemolytic disease of the newborn (HDN)</a:t>
            </a:r>
            <a:r>
              <a:rPr lang="en-US" dirty="0">
                <a:solidFill>
                  <a:srgbClr val="222222"/>
                </a:solidFill>
                <a:latin typeface="Century" panose="02040604050505020304" pitchFamily="18" charset="0"/>
                <a:ea typeface="Times New Roman" panose="02020603050405020304" pitchFamily="18" charset="0"/>
                <a:cs typeface="Arial" panose="020B0604020202020204" pitchFamily="34" charset="0"/>
              </a:rPr>
              <a:t>. If an Rh− woman carries an Rh+ fetus, the mother’s immune system can be exposed to </a:t>
            </a:r>
            <a:r>
              <a:rPr lang="en-US" b="1" dirty="0">
                <a:solidFill>
                  <a:srgbClr val="222222"/>
                </a:solidFill>
                <a:latin typeface="Century" panose="02040604050505020304" pitchFamily="18" charset="0"/>
                <a:ea typeface="Times New Roman" panose="02020603050405020304" pitchFamily="18" charset="0"/>
                <a:cs typeface="Arial" panose="020B0604020202020204" pitchFamily="34" charset="0"/>
              </a:rPr>
              <a:t>Rh+ fetal red blood cells</a:t>
            </a:r>
            <a:r>
              <a:rPr lang="en-US" dirty="0">
                <a:solidFill>
                  <a:srgbClr val="222222"/>
                </a:solidFill>
                <a:latin typeface="Century" panose="02040604050505020304" pitchFamily="18" charset="0"/>
                <a:ea typeface="Times New Roman" panose="02020603050405020304" pitchFamily="18" charset="0"/>
                <a:cs typeface="Arial" panose="020B0604020202020204" pitchFamily="34" charset="0"/>
              </a:rPr>
              <a:t>. This exposure will usually occur during the last trimester of pregnancy and during the delivery process. </a:t>
            </a:r>
            <a:endParaRPr lang="en-US" sz="2800" dirty="0">
              <a:latin typeface="Times New Roman" panose="02020603050405020304" pitchFamily="18" charset="0"/>
              <a:ea typeface="Times New Roman" panose="02020603050405020304" pitchFamily="18" charset="0"/>
            </a:endParaRPr>
          </a:p>
          <a:p>
            <a:pPr marL="228600" marR="0" algn="just">
              <a:lnSpc>
                <a:spcPct val="115000"/>
              </a:lnSpc>
              <a:spcBef>
                <a:spcPts val="0"/>
              </a:spcBef>
              <a:spcAft>
                <a:spcPts val="0"/>
              </a:spcAft>
            </a:pPr>
            <a:r>
              <a:rPr lang="en-US" dirty="0">
                <a:solidFill>
                  <a:srgbClr val="222222"/>
                </a:solidFill>
                <a:latin typeface="Century" panose="02040604050505020304" pitchFamily="18" charset="0"/>
                <a:ea typeface="Times New Roman" panose="02020603050405020304" pitchFamily="18" charset="0"/>
                <a:cs typeface="Arial" panose="020B0604020202020204" pitchFamily="34" charset="0"/>
              </a:rPr>
              <a:t>If this exposure occurs, the Rh+ fetal RBCs will activate a primary adaptive immune response in the mother, and anti-Rh factor </a:t>
            </a:r>
            <a:r>
              <a:rPr lang="en-US" dirty="0" err="1">
                <a:solidFill>
                  <a:srgbClr val="222222"/>
                </a:solidFill>
                <a:latin typeface="Century" panose="02040604050505020304" pitchFamily="18" charset="0"/>
                <a:ea typeface="Times New Roman" panose="02020603050405020304" pitchFamily="18" charset="0"/>
                <a:cs typeface="Arial" panose="020B0604020202020204" pitchFamily="34" charset="0"/>
              </a:rPr>
              <a:t>IgG</a:t>
            </a:r>
            <a:r>
              <a:rPr lang="en-US" dirty="0">
                <a:solidFill>
                  <a:srgbClr val="222222"/>
                </a:solidFill>
                <a:latin typeface="Century" panose="02040604050505020304" pitchFamily="18" charset="0"/>
                <a:ea typeface="Times New Roman" panose="02020603050405020304" pitchFamily="18" charset="0"/>
                <a:cs typeface="Arial" panose="020B0604020202020204" pitchFamily="34" charset="0"/>
              </a:rPr>
              <a:t> antibodies will be produced. (</a:t>
            </a:r>
            <a:r>
              <a:rPr lang="en-US" dirty="0" err="1">
                <a:solidFill>
                  <a:srgbClr val="222222"/>
                </a:solidFill>
                <a:latin typeface="Century" panose="02040604050505020304" pitchFamily="18" charset="0"/>
                <a:ea typeface="Times New Roman" panose="02020603050405020304" pitchFamily="18" charset="0"/>
                <a:cs typeface="Arial" panose="020B0604020202020204" pitchFamily="34" charset="0"/>
              </a:rPr>
              <a:t>IgG</a:t>
            </a:r>
            <a:r>
              <a:rPr lang="en-US" dirty="0">
                <a:solidFill>
                  <a:srgbClr val="222222"/>
                </a:solidFill>
                <a:latin typeface="Century" panose="02040604050505020304" pitchFamily="18" charset="0"/>
                <a:ea typeface="Times New Roman" panose="02020603050405020304" pitchFamily="18" charset="0"/>
                <a:cs typeface="Arial" panose="020B0604020202020204" pitchFamily="34" charset="0"/>
              </a:rPr>
              <a:t> antibodies are the only class of antibody that can cross the placenta from mother to fetus). In most cases, the first Rh+ baby is unaffected by these antibodies because the first exposure typically occurs late enough in the pregnancy that the mother does not have time to mount a sufficient primary antibody response before the baby is born.</a:t>
            </a:r>
            <a:endParaRPr lang="en-US" sz="2800" dirty="0">
              <a:latin typeface="Times New Roman" panose="02020603050405020304" pitchFamily="18" charset="0"/>
              <a:ea typeface="Times New Roman" panose="02020603050405020304" pitchFamily="18" charset="0"/>
            </a:endParaRPr>
          </a:p>
          <a:p>
            <a:pPr marL="228600" marR="0" algn="just">
              <a:lnSpc>
                <a:spcPct val="115000"/>
              </a:lnSpc>
              <a:spcBef>
                <a:spcPts val="0"/>
              </a:spcBef>
              <a:spcAft>
                <a:spcPts val="0"/>
              </a:spcAft>
            </a:pPr>
            <a:r>
              <a:rPr lang="en-US" dirty="0">
                <a:solidFill>
                  <a:srgbClr val="222222"/>
                </a:solidFill>
                <a:latin typeface="Century" panose="02040604050505020304" pitchFamily="18" charset="0"/>
                <a:ea typeface="Times New Roman" panose="02020603050405020304" pitchFamily="18" charset="0"/>
                <a:cs typeface="Arial" panose="020B0604020202020204" pitchFamily="34" charset="0"/>
              </a:rPr>
              <a:t>If a subsequent </a:t>
            </a:r>
            <a:r>
              <a:rPr lang="en-US" b="1" dirty="0">
                <a:solidFill>
                  <a:srgbClr val="222222"/>
                </a:solidFill>
                <a:latin typeface="Century" panose="02040604050505020304" pitchFamily="18" charset="0"/>
                <a:ea typeface="Times New Roman" panose="02020603050405020304" pitchFamily="18" charset="0"/>
                <a:cs typeface="Arial" panose="020B0604020202020204" pitchFamily="34" charset="0"/>
              </a:rPr>
              <a:t>pregnancy</a:t>
            </a:r>
            <a:r>
              <a:rPr lang="en-US" dirty="0">
                <a:solidFill>
                  <a:srgbClr val="222222"/>
                </a:solidFill>
                <a:latin typeface="Century" panose="02040604050505020304" pitchFamily="18" charset="0"/>
                <a:ea typeface="Times New Roman" panose="02020603050405020304" pitchFamily="18" charset="0"/>
                <a:cs typeface="Arial" panose="020B0604020202020204" pitchFamily="34" charset="0"/>
              </a:rPr>
              <a:t> with an Rh+ fetus occurs, however, the mother’s second exposure to the Rh factor antigens causes a strong secondary antibody response that produces larger quantities of anti-Rh factor </a:t>
            </a:r>
            <a:r>
              <a:rPr lang="en-US" dirty="0" err="1">
                <a:solidFill>
                  <a:srgbClr val="222222"/>
                </a:solidFill>
                <a:latin typeface="Century" panose="02040604050505020304" pitchFamily="18" charset="0"/>
                <a:ea typeface="Times New Roman" panose="02020603050405020304" pitchFamily="18" charset="0"/>
                <a:cs typeface="Arial" panose="020B0604020202020204" pitchFamily="34" charset="0"/>
              </a:rPr>
              <a:t>IgG</a:t>
            </a:r>
            <a:r>
              <a:rPr lang="en-US" dirty="0">
                <a:solidFill>
                  <a:srgbClr val="222222"/>
                </a:solidFill>
                <a:latin typeface="Century" panose="02040604050505020304" pitchFamily="18" charset="0"/>
                <a:ea typeface="Times New Roman" panose="02020603050405020304" pitchFamily="18" charset="0"/>
                <a:cs typeface="Arial" panose="020B0604020202020204" pitchFamily="34" charset="0"/>
              </a:rPr>
              <a:t>. These antibodies can cross the placenta from mother to fetus and cause HDN, a potentially lethal condition for the baby.</a:t>
            </a:r>
            <a:endParaRPr lang="en-US" sz="2800" dirty="0">
              <a:latin typeface="Times New Roman" panose="02020603050405020304" pitchFamily="18" charset="0"/>
              <a:ea typeface="Times New Roman" panose="02020603050405020304" pitchFamily="18" charset="0"/>
            </a:endParaRPr>
          </a:p>
          <a:p>
            <a:pPr marL="228600" marR="0" algn="just">
              <a:lnSpc>
                <a:spcPct val="115000"/>
              </a:lnSpc>
              <a:spcBef>
                <a:spcPts val="0"/>
              </a:spcBef>
              <a:spcAft>
                <a:spcPts val="0"/>
              </a:spcAft>
            </a:pPr>
            <a:r>
              <a:rPr lang="en-US" dirty="0">
                <a:solidFill>
                  <a:srgbClr val="222222"/>
                </a:solidFill>
                <a:latin typeface="Century" panose="02040604050505020304" pitchFamily="18" charset="0"/>
                <a:ea typeface="Times New Roman" panose="02020603050405020304" pitchFamily="18" charset="0"/>
                <a:cs typeface="Arial" panose="020B0604020202020204" pitchFamily="34" charset="0"/>
              </a:rPr>
              <a:t>To prevent Rh factor-mediated HDN, </a:t>
            </a:r>
            <a:r>
              <a:rPr lang="en-US" b="1" dirty="0">
                <a:solidFill>
                  <a:srgbClr val="222222"/>
                </a:solidFill>
                <a:latin typeface="Century" panose="02040604050505020304" pitchFamily="18" charset="0"/>
                <a:ea typeface="Times New Roman" panose="02020603050405020304" pitchFamily="18" charset="0"/>
                <a:cs typeface="Arial" panose="020B0604020202020204" pitchFamily="34" charset="0"/>
              </a:rPr>
              <a:t>human Rho(D) immune globulin</a:t>
            </a:r>
            <a:r>
              <a:rPr lang="en-US" dirty="0">
                <a:solidFill>
                  <a:srgbClr val="222222"/>
                </a:solidFill>
                <a:latin typeface="Century" panose="02040604050505020304" pitchFamily="18" charset="0"/>
                <a:ea typeface="Times New Roman" panose="02020603050405020304" pitchFamily="18" charset="0"/>
                <a:cs typeface="Arial" panose="020B0604020202020204" pitchFamily="34" charset="0"/>
              </a:rPr>
              <a:t> (e.g., </a:t>
            </a:r>
            <a:r>
              <a:rPr lang="en-US" b="1" dirty="0" err="1">
                <a:solidFill>
                  <a:srgbClr val="222222"/>
                </a:solidFill>
                <a:latin typeface="Century" panose="02040604050505020304" pitchFamily="18" charset="0"/>
                <a:ea typeface="Times New Roman" panose="02020603050405020304" pitchFamily="18" charset="0"/>
                <a:cs typeface="Arial" panose="020B0604020202020204" pitchFamily="34" charset="0"/>
              </a:rPr>
              <a:t>RhoGAM</a:t>
            </a:r>
            <a:r>
              <a:rPr lang="en-US" dirty="0">
                <a:solidFill>
                  <a:srgbClr val="222222"/>
                </a:solidFill>
                <a:latin typeface="Century" panose="02040604050505020304" pitchFamily="18" charset="0"/>
                <a:ea typeface="Times New Roman" panose="02020603050405020304" pitchFamily="18" charset="0"/>
                <a:cs typeface="Arial" panose="020B0604020202020204" pitchFamily="34" charset="0"/>
              </a:rPr>
              <a:t>) is injected intravenously or intramuscularly into the mother during the 28th week of pregnancy and within 72 hours after delivery.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55703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5512" y="118886"/>
            <a:ext cx="5120641" cy="375487"/>
          </a:xfrm>
          <a:prstGeom prst="rect">
            <a:avLst/>
          </a:prstGeom>
        </p:spPr>
        <p:txBody>
          <a:bodyPr wrap="square">
            <a:spAutoFit/>
          </a:bodyPr>
          <a:lstStyle/>
          <a:p>
            <a:pPr marL="0" marR="0" lvl="2" algn="just">
              <a:lnSpc>
                <a:spcPct val="115000"/>
              </a:lnSpc>
              <a:spcBef>
                <a:spcPts val="0"/>
              </a:spcBef>
              <a:spcAft>
                <a:spcPts val="0"/>
              </a:spcAft>
            </a:pPr>
            <a:r>
              <a:rPr lang="en-US" sz="1600" b="1" dirty="0">
                <a:solidFill>
                  <a:srgbClr val="0070C0"/>
                </a:solidFill>
                <a:latin typeface="Century" panose="02040604050505020304" pitchFamily="18" charset="0"/>
                <a:ea typeface="Calibri" panose="020F0502020204030204" pitchFamily="34" charset="0"/>
                <a:cs typeface="Times New Roman" panose="02020603050405020304" pitchFamily="18" charset="0"/>
              </a:rPr>
              <a:t>Type III (Immune complex) hypersensitive</a:t>
            </a:r>
            <a:r>
              <a:rPr lang="en-US" sz="1000" b="1" dirty="0">
                <a:solidFill>
                  <a:srgbClr val="0070C0"/>
                </a:solidFill>
                <a:latin typeface="Century" panose="020406040505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205047" y="853989"/>
            <a:ext cx="11399520" cy="4849469"/>
          </a:xfrm>
          <a:prstGeom prst="rect">
            <a:avLst/>
          </a:prstGeom>
        </p:spPr>
        <p:txBody>
          <a:bodyPr wrap="square">
            <a:spAutoFit/>
          </a:bodyPr>
          <a:lstStyle/>
          <a:p>
            <a:pPr marL="285750" indent="-285750" algn="just">
              <a:lnSpc>
                <a:spcPct val="115000"/>
              </a:lnSpc>
              <a:buFont typeface="Arial" panose="020B0604020202020204" pitchFamily="34" charset="0"/>
              <a:buChar char="•"/>
            </a:pPr>
            <a:r>
              <a:rPr lang="en-US" dirty="0">
                <a:latin typeface="Century" panose="02040604050505020304" pitchFamily="18" charset="0"/>
                <a:ea typeface="Times New Roman" panose="02020603050405020304" pitchFamily="18" charset="0"/>
                <a:cs typeface="TimesNewRomanPSMT"/>
              </a:rPr>
              <a:t>The antigen –antibody complexes are normally cleared by the phagocytic cells and there is no tissue damage. In situations where these immune complexes are not cleared from the body, these get deposited in various tissues of the body (typically the skin, kidney and joints) causing localized or systemic damage. </a:t>
            </a:r>
            <a:endParaRPr lang="en-US" dirty="0" smtClean="0">
              <a:latin typeface="Century" panose="02040604050505020304" pitchFamily="18" charset="0"/>
              <a:ea typeface="Times New Roman" panose="02020603050405020304" pitchFamily="18" charset="0"/>
              <a:cs typeface="TimesNewRomanPSMT"/>
            </a:endParaRPr>
          </a:p>
          <a:p>
            <a:pPr marL="285750" indent="-285750" algn="just">
              <a:lnSpc>
                <a:spcPct val="115000"/>
              </a:lnSpc>
              <a:buFont typeface="Arial" panose="020B0604020202020204" pitchFamily="34" charset="0"/>
              <a:buChar char="•"/>
            </a:pPr>
            <a:r>
              <a:rPr lang="en-US" dirty="0" smtClean="0">
                <a:latin typeface="Century" panose="02040604050505020304" pitchFamily="18" charset="0"/>
                <a:ea typeface="Times New Roman" panose="02020603050405020304" pitchFamily="18" charset="0"/>
                <a:cs typeface="TimesNewRomanPSMT"/>
              </a:rPr>
              <a:t>The </a:t>
            </a:r>
            <a:r>
              <a:rPr lang="en-US" dirty="0">
                <a:latin typeface="Century" panose="02040604050505020304" pitchFamily="18" charset="0"/>
                <a:ea typeface="Times New Roman" panose="02020603050405020304" pitchFamily="18" charset="0"/>
                <a:cs typeface="TimesNewRomanPSMT"/>
              </a:rPr>
              <a:t>damage occurs as a result of complement activation resulting in neutrophil </a:t>
            </a:r>
            <a:r>
              <a:rPr lang="en-US" dirty="0" smtClean="0">
                <a:latin typeface="Century" panose="02040604050505020304" pitchFamily="18" charset="0"/>
                <a:ea typeface="Times New Roman" panose="02020603050405020304" pitchFamily="18" charset="0"/>
                <a:cs typeface="TimesNewRomanPSMT"/>
              </a:rPr>
              <a:t>chemo-attraction </a:t>
            </a:r>
            <a:r>
              <a:rPr lang="en-US" dirty="0">
                <a:latin typeface="Century" panose="02040604050505020304" pitchFamily="18" charset="0"/>
                <a:ea typeface="Times New Roman" panose="02020603050405020304" pitchFamily="18" charset="0"/>
                <a:cs typeface="TimesNewRomanPSMT"/>
              </a:rPr>
              <a:t>and release of lytic enzymes by the </a:t>
            </a:r>
            <a:r>
              <a:rPr lang="en-US" dirty="0" err="1">
                <a:latin typeface="Century" panose="02040604050505020304" pitchFamily="18" charset="0"/>
                <a:ea typeface="Times New Roman" panose="02020603050405020304" pitchFamily="18" charset="0"/>
                <a:cs typeface="TimesNewRomanPSMT"/>
              </a:rPr>
              <a:t>degranulating</a:t>
            </a:r>
            <a:r>
              <a:rPr lang="en-US" dirty="0">
                <a:latin typeface="Century" panose="02040604050505020304" pitchFamily="18" charset="0"/>
                <a:ea typeface="Times New Roman" panose="02020603050405020304" pitchFamily="18" charset="0"/>
                <a:cs typeface="TimesNewRomanPSMT"/>
              </a:rPr>
              <a:t> neutrophils. </a:t>
            </a:r>
            <a:endParaRPr lang="en-US" dirty="0" smtClean="0">
              <a:latin typeface="Century" panose="02040604050505020304" pitchFamily="18" charset="0"/>
              <a:ea typeface="Times New Roman" panose="02020603050405020304" pitchFamily="18" charset="0"/>
              <a:cs typeface="TimesNewRomanPSMT"/>
            </a:endParaRPr>
          </a:p>
          <a:p>
            <a:pPr marL="285750" indent="-285750" algn="just">
              <a:lnSpc>
                <a:spcPct val="115000"/>
              </a:lnSpc>
              <a:buFont typeface="Arial" panose="020B0604020202020204" pitchFamily="34" charset="0"/>
              <a:buChar char="•"/>
            </a:pPr>
            <a:r>
              <a:rPr lang="en-US" dirty="0" smtClean="0">
                <a:latin typeface="Century" panose="02040604050505020304" pitchFamily="18" charset="0"/>
                <a:ea typeface="Times New Roman" panose="02020603050405020304" pitchFamily="18" charset="0"/>
                <a:cs typeface="TimesNewRomanPSMT"/>
              </a:rPr>
              <a:t>The </a:t>
            </a:r>
            <a:r>
              <a:rPr lang="en-US" dirty="0">
                <a:latin typeface="Century" panose="02040604050505020304" pitchFamily="18" charset="0"/>
                <a:ea typeface="Times New Roman" panose="02020603050405020304" pitchFamily="18" charset="0"/>
                <a:cs typeface="TimesNewRomanPSMT"/>
              </a:rPr>
              <a:t>reaction takes hours to days to develop. Soluble immune complexes mediate the reaction. They are mostly of the </a:t>
            </a:r>
            <a:r>
              <a:rPr lang="en-US" dirty="0" err="1">
                <a:latin typeface="Century" panose="02040604050505020304" pitchFamily="18" charset="0"/>
                <a:ea typeface="Times New Roman" panose="02020603050405020304" pitchFamily="18" charset="0"/>
                <a:cs typeface="TimesNewRomanPSMT"/>
              </a:rPr>
              <a:t>IgG</a:t>
            </a:r>
            <a:r>
              <a:rPr lang="en-US" dirty="0">
                <a:latin typeface="Century" panose="02040604050505020304" pitchFamily="18" charset="0"/>
                <a:ea typeface="Times New Roman" panose="02020603050405020304" pitchFamily="18" charset="0"/>
                <a:cs typeface="TimesNewRomanPSMT"/>
              </a:rPr>
              <a:t> class, although </a:t>
            </a:r>
            <a:r>
              <a:rPr lang="en-US" dirty="0" err="1">
                <a:latin typeface="Century" panose="02040604050505020304" pitchFamily="18" charset="0"/>
                <a:ea typeface="Times New Roman" panose="02020603050405020304" pitchFamily="18" charset="0"/>
                <a:cs typeface="TimesNewRomanPSMT"/>
              </a:rPr>
              <a:t>IgM</a:t>
            </a:r>
            <a:r>
              <a:rPr lang="en-US" dirty="0">
                <a:latin typeface="Century" panose="02040604050505020304" pitchFamily="18" charset="0"/>
                <a:ea typeface="Times New Roman" panose="02020603050405020304" pitchFamily="18" charset="0"/>
                <a:cs typeface="TimesNewRomanPSMT"/>
              </a:rPr>
              <a:t> may also be involved (Figure 4.12). The antigen may be exogenous (chronic bacterial, viral or parasitic infections), or endogenous (non-organ specific autoimmunity). </a:t>
            </a:r>
            <a:endParaRPr lang="en-US" dirty="0" smtClean="0">
              <a:latin typeface="Century" panose="02040604050505020304" pitchFamily="18" charset="0"/>
              <a:ea typeface="Times New Roman" panose="02020603050405020304" pitchFamily="18" charset="0"/>
              <a:cs typeface="TimesNewRomanPSMT"/>
            </a:endParaRPr>
          </a:p>
          <a:p>
            <a:pPr marL="285750" indent="-285750" algn="just">
              <a:lnSpc>
                <a:spcPct val="115000"/>
              </a:lnSpc>
              <a:buFont typeface="Arial" panose="020B0604020202020204" pitchFamily="34" charset="0"/>
              <a:buChar char="•"/>
            </a:pPr>
            <a:r>
              <a:rPr lang="en-US" dirty="0" smtClean="0">
                <a:latin typeface="Century" panose="02040604050505020304" pitchFamily="18" charset="0"/>
                <a:ea typeface="Times New Roman" panose="02020603050405020304" pitchFamily="18" charset="0"/>
                <a:cs typeface="TimesNewRomanPSMT"/>
              </a:rPr>
              <a:t>The </a:t>
            </a:r>
            <a:r>
              <a:rPr lang="en-US" dirty="0">
                <a:latin typeface="Century" panose="02040604050505020304" pitchFamily="18" charset="0"/>
                <a:ea typeface="Times New Roman" panose="02020603050405020304" pitchFamily="18" charset="0"/>
                <a:cs typeface="TimesNewRomanPSMT"/>
              </a:rPr>
              <a:t>antigen is soluble and not attached to the organ involved. The reaction may be general or may involve individual organs including, kidneys, lungs, blood vessels, joints or other organs. </a:t>
            </a:r>
            <a:endParaRPr lang="en-US" dirty="0" smtClean="0">
              <a:latin typeface="Century" panose="02040604050505020304" pitchFamily="18" charset="0"/>
              <a:ea typeface="Times New Roman" panose="02020603050405020304" pitchFamily="18" charset="0"/>
              <a:cs typeface="TimesNewRomanPSMT"/>
            </a:endParaRPr>
          </a:p>
          <a:p>
            <a:pPr marL="285750" indent="-285750" algn="just">
              <a:lnSpc>
                <a:spcPct val="115000"/>
              </a:lnSpc>
              <a:buFont typeface="Arial" panose="020B0604020202020204" pitchFamily="34" charset="0"/>
              <a:buChar char="•"/>
            </a:pPr>
            <a:r>
              <a:rPr lang="en-US" dirty="0" smtClean="0">
                <a:latin typeface="Century" panose="02040604050505020304" pitchFamily="18" charset="0"/>
                <a:ea typeface="Times New Roman" panose="02020603050405020304" pitchFamily="18" charset="0"/>
                <a:cs typeface="TimesNewRomanPSMT"/>
              </a:rPr>
              <a:t>This </a:t>
            </a:r>
            <a:r>
              <a:rPr lang="en-US" dirty="0">
                <a:latin typeface="Century" panose="02040604050505020304" pitchFamily="18" charset="0"/>
                <a:ea typeface="Times New Roman" panose="02020603050405020304" pitchFamily="18" charset="0"/>
                <a:cs typeface="TimesNewRomanPSMT"/>
              </a:rPr>
              <a:t>reaction may be the pathogenic mechanism of diseases caused by many microorganisms. Some diseases included here are Immune complex glomerulonephritis, Rheumatoid arthritis, Serum sickness, </a:t>
            </a:r>
            <a:r>
              <a:rPr lang="en-US" dirty="0" err="1">
                <a:latin typeface="Century" panose="02040604050505020304" pitchFamily="18" charset="0"/>
                <a:ea typeface="Times New Roman" panose="02020603050405020304" pitchFamily="18" charset="0"/>
                <a:cs typeface="TimesNewRomanPSMT"/>
              </a:rPr>
              <a:t>Subacute</a:t>
            </a:r>
            <a:r>
              <a:rPr lang="en-US" dirty="0">
                <a:latin typeface="Century" panose="02040604050505020304" pitchFamily="18" charset="0"/>
                <a:ea typeface="Times New Roman" panose="02020603050405020304" pitchFamily="18" charset="0"/>
                <a:cs typeface="TimesNewRomanPSMT"/>
              </a:rPr>
              <a:t> bacterial endocarditis, SLE and </a:t>
            </a:r>
            <a:r>
              <a:rPr lang="en-US" dirty="0" err="1">
                <a:latin typeface="Century" panose="02040604050505020304" pitchFamily="18" charset="0"/>
                <a:ea typeface="Times New Roman" panose="02020603050405020304" pitchFamily="18" charset="0"/>
                <a:cs typeface="TimesNewRomanPSMT"/>
              </a:rPr>
              <a:t>Arthus</a:t>
            </a:r>
            <a:r>
              <a:rPr lang="en-US" dirty="0">
                <a:latin typeface="Century" panose="02040604050505020304" pitchFamily="18" charset="0"/>
                <a:ea typeface="Times New Roman" panose="02020603050405020304" pitchFamily="18" charset="0"/>
                <a:cs typeface="TimesNewRomanPSMT"/>
              </a:rPr>
              <a:t> reaction</a:t>
            </a:r>
            <a:r>
              <a:rPr lang="en-US" dirty="0" smtClean="0">
                <a:latin typeface="Century" panose="02040604050505020304" pitchFamily="18" charset="0"/>
                <a:ea typeface="Times New Roman" panose="02020603050405020304" pitchFamily="18" charset="0"/>
                <a:cs typeface="TimesNewRomanPSMT"/>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63964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3655</TotalTime>
  <Words>1408</Words>
  <Application>Microsoft Office PowerPoint</Application>
  <PresentationFormat>Widescreen</PresentationFormat>
  <Paragraphs>59</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Century</vt:lpstr>
      <vt:lpstr>Times New Roman</vt:lpstr>
      <vt:lpstr>TimesNewRomanPSMT</vt:lpstr>
      <vt:lpstr>Office Theme</vt:lpstr>
      <vt:lpstr>B.Sc. III: Semester-VI:    Microbiology-P-I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B.Sc. III: Semester-VI:    Microbiology-P-I</dc:title>
  <dc:creator>C</dc:creator>
  <cp:lastModifiedBy>C</cp:lastModifiedBy>
  <cp:revision>83</cp:revision>
  <dcterms:created xsi:type="dcterms:W3CDTF">2020-01-02T03:59:50Z</dcterms:created>
  <dcterms:modified xsi:type="dcterms:W3CDTF">2020-03-20T08:46:19Z</dcterms:modified>
</cp:coreProperties>
</file>