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 Gas Behaviour</a:t>
            </a:r>
            <a:endParaRPr lang="en-IN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C00000"/>
                </a:solidFill>
              </a:rPr>
              <a:t>Dr.</a:t>
            </a:r>
            <a:r>
              <a:rPr lang="en-IN" b="1" dirty="0" smtClean="0">
                <a:solidFill>
                  <a:srgbClr val="C00000"/>
                </a:solidFill>
              </a:rPr>
              <a:t> A. M. More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D. B. Science College, Gondia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11763"/>
          </a:xfrm>
        </p:spPr>
        <p:txBody>
          <a:bodyPr/>
          <a:lstStyle/>
          <a:p>
            <a:r>
              <a:rPr lang="en-IN" dirty="0" smtClean="0"/>
              <a:t>Real Gas do not obey postulates of an Ideal Gas, the reasons are</a:t>
            </a:r>
          </a:p>
          <a:p>
            <a:pPr marL="400050" lvl="1" indent="0">
              <a:buNone/>
            </a:pPr>
            <a:r>
              <a:rPr lang="en-IN" dirty="0" smtClean="0"/>
              <a:t> 1. Molecules of Real gas exerts a force on each other.</a:t>
            </a:r>
          </a:p>
          <a:p>
            <a:pPr marL="400050" lvl="1" indent="0">
              <a:buNone/>
            </a:pPr>
            <a:r>
              <a:rPr lang="en-IN" dirty="0" smtClean="0"/>
              <a:t> 2. The volume of molecule is not negligible as compared with volume of the gas.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Hence the Ideal gas equation needs to be corrected for pressure and volume terms.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671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Van- der Waal’s Equation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IN" dirty="0" smtClean="0"/>
                  <a:t>Van-der Waal’s equation represents behaviour of real gas for temperature and pressure variation.</a:t>
                </a:r>
              </a:p>
              <a:p>
                <a:r>
                  <a:rPr lang="en-IN" b="1" dirty="0" smtClean="0"/>
                  <a:t>Pressure correction</a:t>
                </a:r>
              </a:p>
              <a:p>
                <a:pPr marL="400050" lvl="1" indent="0">
                  <a:buNone/>
                </a:pPr>
                <a:r>
                  <a:rPr lang="en-IN" dirty="0" smtClean="0"/>
                  <a:t>Due to presence of intermolecular force of attraction, actual pressure felt by real gas is more than ideal gas</a:t>
                </a:r>
              </a:p>
              <a:p>
                <a:pPr marL="400050" lvl="1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𝑟𝑒𝑎𝑙</m:t>
                        </m:r>
                      </m:sub>
                    </m:sSub>
                    <m:r>
                      <a:rPr lang="en-I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= P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𝑐𝑜𝑟𝑟𝑒𝑐𝑡𝑒𝑑</m:t>
                        </m:r>
                      </m:sub>
                    </m:sSub>
                    <m:r>
                      <a:rPr lang="en-IN" i="1" dirty="0">
                        <a:latin typeface="Cambria Math"/>
                      </a:rPr>
                      <m:t> </m:t>
                    </m:r>
                  </m:oMath>
                </a14:m>
                <a:endParaRPr lang="en-IN" dirty="0" smtClean="0"/>
              </a:p>
              <a:p>
                <a:pPr marL="400050" lvl="1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But it is found that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 </m:t>
                        </m:r>
                        <m:r>
                          <a:rPr lang="en-IN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𝑐𝑜𝑟𝑟𝑒𝑐𝑡𝑒𝑑</m:t>
                        </m:r>
                      </m:sub>
                    </m:sSub>
                  </m:oMath>
                </a14:m>
                <a:r>
                  <a:rPr lang="en-IN" dirty="0" smtClean="0"/>
                  <a:t> </a:t>
                </a:r>
                <a:r>
                  <a:rPr lang="el-GR" dirty="0" smtClean="0"/>
                  <a:t>α</a:t>
                </a:r>
                <a:r>
                  <a:rPr lang="en-IN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 </a:t>
                </a:r>
                <a:r>
                  <a:rPr lang="el-GR" dirty="0" smtClean="0"/>
                  <a:t>α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dirty="0" smtClean="0"/>
              </a:p>
              <a:p>
                <a:pPr marL="400050" lvl="1" indent="0">
                  <a:buNone/>
                </a:pP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𝑐𝑜𝑟𝑟𝑒𝑐𝑡𝑒𝑑</m:t>
                        </m:r>
                      </m:sub>
                    </m:sSub>
                  </m:oMath>
                </a14:m>
                <a:r>
                  <a:rPr lang="en-IN" dirty="0" smtClean="0"/>
                  <a:t> =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 smtClean="0"/>
                  <a:t> , where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𝑎</m:t>
                    </m:r>
                  </m:oMath>
                </a14:m>
                <a:r>
                  <a:rPr lang="en-IN" dirty="0" smtClean="0"/>
                  <a:t> is pressure correction constant.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/>
                            <a:ea typeface="Cambria Math"/>
                          </a:rPr>
                          <m:t>∴</m:t>
                        </m:r>
                        <m:r>
                          <a:rPr lang="en-IN" b="1" i="1" dirty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IN" b="1" i="1" dirty="0">
                            <a:latin typeface="Cambria Math"/>
                          </a:rPr>
                          <m:t>𝒓𝒆𝒂𝒍</m:t>
                        </m:r>
                      </m:sub>
                    </m:sSub>
                    <m:r>
                      <a:rPr lang="en-IN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IN" b="1" dirty="0"/>
                  <a:t>= P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IN" b="1" i="1" dirty="0">
                            <a:latin typeface="Cambria Math"/>
                          </a:rPr>
                          <m:t>𝒄𝒐𝒓𝒓𝒆𝒄𝒕𝒆𝒅</m:t>
                        </m:r>
                      </m:sub>
                    </m:sSub>
                  </m:oMath>
                </a14:m>
                <a:r>
                  <a:rPr lang="en-IN" b="1" dirty="0" smtClean="0"/>
                  <a:t> = P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>
                            <a:latin typeface="Cambria Math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IN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b="1" dirty="0" smtClean="0"/>
                  <a:t> ------------- (1)</a:t>
                </a:r>
                <a:endParaRPr lang="en-IN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b="-2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2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IN" b="1" dirty="0" smtClean="0"/>
                  <a:t>Volume Correction</a:t>
                </a:r>
              </a:p>
              <a:p>
                <a:pPr marL="0" indent="0">
                  <a:buNone/>
                </a:pPr>
                <a:r>
                  <a:rPr lang="en-IN" dirty="0" smtClean="0"/>
                  <a:t>Due to finite size of gas molecules, the actual space available space for the movement of the molecule is less than the volume of the vessel.</a:t>
                </a:r>
              </a:p>
              <a:p>
                <a:pPr marL="0" indent="0">
                  <a:buNone/>
                </a:pPr>
                <a:r>
                  <a:rPr lang="en-IN" dirty="0" smtClean="0"/>
                  <a:t>For the molecule with radius ‘r’ , the molecule have sphere of influence have radius equal to ‘2r’</a:t>
                </a:r>
              </a:p>
              <a:p>
                <a:pPr marL="0" indent="0">
                  <a:buNone/>
                </a:pPr>
                <a:r>
                  <a:rPr lang="en-IN" dirty="0" smtClean="0"/>
                  <a:t>Let volume of sphere of molecule be ‘x’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dirty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N" b="1" i="1" dirty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IN" b="1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N" b="1" i="1" dirty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IN" b="1" i="1" dirty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IN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IN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N" b="1" i="1" dirty="0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IN" b="1" i="1" dirty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Volume </a:t>
                </a:r>
                <a:r>
                  <a:rPr lang="en-IN" dirty="0"/>
                  <a:t>of sphere of </a:t>
                </a:r>
                <a:r>
                  <a:rPr lang="en-IN" dirty="0" smtClean="0"/>
                  <a:t>influence of radius ‘2r’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en-IN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IN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IN" b="1" i="1" dirty="0"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en-IN" b="1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N" b="1" i="1" dirty="0" smtClean="0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en-IN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IN" b="1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IN" dirty="0" smtClean="0"/>
                  <a:t>= 8</a:t>
                </a:r>
                <a:r>
                  <a:rPr lang="en-IN" b="1" dirty="0">
                    <a:ea typeface="Cambria Math"/>
                  </a:rPr>
                  <a:t> </a:t>
                </a:r>
                <a:r>
                  <a:rPr lang="en-IN" b="1" dirty="0" smtClean="0">
                    <a:ea typeface="Cambria Math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IN" b="1" i="1" dirty="0"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en-IN" b="1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p>
                        <m:r>
                          <a:rPr lang="en-IN" b="1" i="1" dirty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IN" dirty="0" smtClean="0"/>
                  <a:t>= 8</a:t>
                </a:r>
                <a:r>
                  <a:rPr lang="en-IN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𝑟𝑒𝑎𝑙</m:t>
                        </m:r>
                      </m:sub>
                    </m:sSub>
                    <m:r>
                      <a:rPr lang="en-IN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/>
                  <a:t>= </a:t>
                </a:r>
                <a:r>
                  <a:rPr lang="en-IN" dirty="0" smtClean="0"/>
                  <a:t>V </a:t>
                </a:r>
                <a:r>
                  <a:rPr lang="en-IN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𝑐𝑜𝑟𝑟𝑒𝑐𝑡𝑒𝑑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N" b="1" i="1" dirty="0">
                            <a:latin typeface="Cambria Math"/>
                          </a:rPr>
                          <m:t>𝒓𝒆𝒂𝒍</m:t>
                        </m:r>
                      </m:sub>
                    </m:sSub>
                    <m:r>
                      <a:rPr lang="en-IN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IN" b="1" dirty="0"/>
                  <a:t>= </a:t>
                </a:r>
                <a:r>
                  <a:rPr lang="en-IN" b="1" dirty="0"/>
                  <a:t>V </a:t>
                </a:r>
                <a:r>
                  <a:rPr lang="en-IN" b="1" dirty="0" smtClean="0"/>
                  <a:t>-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/>
                      </a:rPr>
                      <m:t>𝟖</m:t>
                    </m:r>
                    <m:r>
                      <a:rPr lang="en-IN" b="1" i="1" dirty="0" smtClean="0">
                        <a:latin typeface="Cambria Math"/>
                      </a:rPr>
                      <m:t> </m:t>
                    </m:r>
                    <m:r>
                      <a:rPr lang="en-IN" b="1" i="1" dirty="0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IN" b="1" dirty="0" smtClean="0"/>
                  <a:t>  </a:t>
                </a:r>
                <a:r>
                  <a:rPr lang="en-IN" dirty="0" smtClean="0"/>
                  <a:t>---------------- (2)</a:t>
                </a:r>
                <a:endParaRPr lang="en-IN" b="1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185" t="-2169" r="-519" b="-292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9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791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IN" dirty="0" smtClean="0"/>
                  <a:t>The volume available for n</a:t>
                </a:r>
                <a:r>
                  <a:rPr lang="en-IN" baseline="30000" dirty="0" smtClean="0"/>
                  <a:t>th</a:t>
                </a:r>
                <a:r>
                  <a:rPr lang="en-IN" dirty="0" smtClean="0"/>
                  <a:t>  molecule </a:t>
                </a:r>
              </a:p>
              <a:p>
                <a:pPr marL="0" indent="0">
                  <a:buNone/>
                </a:pPr>
                <a:r>
                  <a:rPr lang="en-IN" dirty="0" smtClean="0"/>
                  <a:t>= V- (n-1) 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𝐴𝑣𝑒𝑟𝑎𝑔𝑒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𝑠𝑝𝑎𝑐𝑒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𝑎𝑣𝑎𝑖𝑙𝑎𝑏𝑙𝑒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𝑒𝑎𝑐h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𝑚𝑜𝑒𝑙𝑐𝑢𝑙𝑒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+…….+[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IN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IN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N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IN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b="0" dirty="0" smtClean="0">
                    <a:ea typeface="Cambria Math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IN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IN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IN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 smtClean="0"/>
                  <a:t> </a:t>
                </a:r>
              </a:p>
              <a:p>
                <a:pPr marL="0" indent="0">
                  <a:buNone/>
                </a:pPr>
                <a:r>
                  <a:rPr lang="en-IN" dirty="0" smtClean="0"/>
                  <a:t>Due to large number of gas molecules,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 smtClean="0"/>
                  <a:t> is neglected.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∴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𝐴𝑣𝑒𝑟𝑎𝑔𝑒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𝑠𝑝𝑎𝑐𝑒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𝑎𝑣𝑎𝑖𝑙𝑎𝑏𝑙𝑒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𝑒𝑎𝑐h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𝑚𝑜𝑒𝑙𝑐𝑢𝑙𝑒</m:t>
                    </m:r>
                  </m:oMath>
                </a14:m>
                <a:r>
                  <a:rPr lang="en-IN" dirty="0" smtClean="0"/>
                  <a:t>=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 =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(8 </m:t>
                        </m:r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 smtClean="0"/>
                  <a:t> </a:t>
                </a:r>
              </a:p>
              <a:p>
                <a:pPr marL="0" indent="0">
                  <a:buNone/>
                </a:pPr>
                <a:r>
                  <a:rPr lang="en-IN" dirty="0" smtClean="0"/>
                  <a:t>=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−4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𝑛𝑥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=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IN" dirty="0" smtClean="0"/>
                  <a:t>, where b is volume correction 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𝐴𝑣𝑒𝑟𝑎𝑔𝑒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𝑠𝑝𝑎𝑐𝑒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𝑎𝑣𝑎𝑖𝑙𝑎𝑏𝑙𝑒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𝑒𝑎𝑐h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𝑚𝑜𝑒𝑙𝑐𝑢𝑙𝑒</m:t>
                      </m:r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N" b="1" i="1" dirty="0">
                            <a:latin typeface="Cambria Math"/>
                          </a:rPr>
                          <m:t>𝒄𝒐𝒓𝒓𝒆𝒄𝒕𝒆𝒅</m:t>
                        </m:r>
                      </m:sub>
                    </m:sSub>
                  </m:oMath>
                </a14:m>
                <a:r>
                  <a:rPr lang="en-IN" b="1" dirty="0" smtClean="0"/>
                  <a:t>=</a:t>
                </a:r>
                <a:r>
                  <a:rPr lang="en-IN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/>
                        <a:ea typeface="Cambria Math"/>
                      </a:rPr>
                      <m:t>𝑽</m:t>
                    </m:r>
                    <m:r>
                      <a:rPr lang="en-IN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IN" b="1" i="1"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en-IN" b="1" dirty="0" smtClean="0"/>
                  <a:t> …….(3)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791200"/>
              </a:xfrm>
              <a:blipFill rotWithShape="1">
                <a:blip r:embed="rId2"/>
                <a:stretch>
                  <a:fillRect l="-889" t="-1684" b="-20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1354"/>
            <a:ext cx="1905000" cy="14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2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/>
              <a:lstStyle/>
              <a:p>
                <a:r>
                  <a:rPr lang="en-IN" dirty="0" smtClean="0"/>
                  <a:t>Therefore new equation of state for real gas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𝑟𝑒𝑎𝑙</m:t>
                        </m:r>
                      </m:sub>
                    </m:sSub>
                    <m:r>
                      <a:rPr lang="en-IN" i="1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en-IN" dirty="0" smtClean="0"/>
                  <a:t>= RT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b="1" dirty="0" smtClean="0"/>
                  <a:t>(P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>
                            <a:latin typeface="Cambria Math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IN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b="1" dirty="0"/>
                  <a:t> </a:t>
                </a:r>
                <a:r>
                  <a:rPr lang="en-IN" b="1" dirty="0" smtClean="0"/>
                  <a:t>)</a:t>
                </a:r>
                <a:r>
                  <a:rPr lang="en-IN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IN" b="1" i="1">
                        <a:latin typeface="Cambria Math"/>
                        <a:ea typeface="Cambria Math"/>
                      </a:rPr>
                      <m:t>𝑽</m:t>
                    </m:r>
                    <m:r>
                      <a:rPr lang="en-IN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IN" b="1" i="1">
                        <a:latin typeface="Cambria Math"/>
                        <a:ea typeface="Cambria Math"/>
                      </a:rPr>
                      <m:t>𝒃</m:t>
                    </m:r>
                    <m:r>
                      <a:rPr lang="en-IN" b="1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N" b="1" dirty="0" smtClean="0"/>
                  <a:t>= RT  </a:t>
                </a:r>
                <a:r>
                  <a:rPr lang="en-IN" dirty="0" smtClean="0"/>
                  <a:t>………. (4)</a:t>
                </a:r>
              </a:p>
              <a:p>
                <a:pPr marL="0" indent="0">
                  <a:buNone/>
                </a:pPr>
                <a:r>
                  <a:rPr lang="en-IN" dirty="0" smtClean="0"/>
                  <a:t>Above equation gives the behaviour of real gases under the variation of pressure and temperature, which is known as </a:t>
                </a:r>
                <a:r>
                  <a:rPr lang="en-IN" b="1" dirty="0" smtClean="0"/>
                  <a:t>Van der Waal’s equation.</a:t>
                </a:r>
                <a:endParaRPr lang="en-IN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2"/>
                <a:stretch>
                  <a:fillRect l="-1852" t="-1499" r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4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Critical Constant’s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4102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IN" dirty="0" smtClean="0"/>
                  <a:t>The maximum temperature below which the gas can be </a:t>
                </a:r>
                <a:r>
                  <a:rPr lang="en-IN" dirty="0" err="1" smtClean="0"/>
                  <a:t>liquified</a:t>
                </a:r>
                <a:r>
                  <a:rPr lang="en-IN" dirty="0" smtClean="0"/>
                  <a:t> by  varying pressure of the gas alone is known as </a:t>
                </a:r>
                <a:r>
                  <a:rPr lang="en-IN" i="1" dirty="0" smtClean="0"/>
                  <a:t>Critical Temperature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Tc</a:t>
                </a:r>
                <a:r>
                  <a:rPr lang="en-IN" dirty="0" smtClean="0"/>
                  <a:t>).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IN" dirty="0" smtClean="0"/>
                  <a:t>Pc and </a:t>
                </a:r>
                <a:r>
                  <a:rPr lang="en-IN" dirty="0" err="1" smtClean="0"/>
                  <a:t>Vc</a:t>
                </a:r>
                <a:r>
                  <a:rPr lang="en-IN" dirty="0" smtClean="0"/>
                  <a:t> represents </a:t>
                </a:r>
                <a:r>
                  <a:rPr lang="en-IN" i="1" dirty="0" smtClean="0"/>
                  <a:t>Critical Pressure </a:t>
                </a:r>
                <a:r>
                  <a:rPr lang="en-IN" dirty="0" smtClean="0"/>
                  <a:t>and </a:t>
                </a:r>
                <a:r>
                  <a:rPr lang="en-IN" i="1" dirty="0" smtClean="0"/>
                  <a:t>Critical volume </a:t>
                </a:r>
                <a:r>
                  <a:rPr lang="en-IN" dirty="0" smtClean="0"/>
                  <a:t>respectively corresponding to </a:t>
                </a:r>
                <a:r>
                  <a:rPr lang="en-IN" dirty="0" err="1" smtClean="0"/>
                  <a:t>liquification</a:t>
                </a:r>
                <a:r>
                  <a:rPr lang="en-IN" dirty="0" smtClean="0"/>
                  <a:t> of gas at critical temperature (</a:t>
                </a:r>
                <a:r>
                  <a:rPr lang="en-IN" dirty="0" err="1" smtClean="0"/>
                  <a:t>Tc</a:t>
                </a:r>
                <a:r>
                  <a:rPr lang="en-IN" dirty="0" smtClean="0"/>
                  <a:t>).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IN" dirty="0" smtClean="0"/>
                  <a:t>Numerically </a:t>
                </a:r>
                <a:r>
                  <a:rPr lang="en-IN" dirty="0" err="1" smtClean="0"/>
                  <a:t>Tc</a:t>
                </a:r>
                <a:r>
                  <a:rPr lang="en-IN" dirty="0" smtClean="0"/>
                  <a:t>, Pc, </a:t>
                </a:r>
                <a:r>
                  <a:rPr lang="en-IN" dirty="0" err="1" smtClean="0"/>
                  <a:t>Vc</a:t>
                </a:r>
                <a:r>
                  <a:rPr lang="en-IN" dirty="0" smtClean="0"/>
                  <a:t> are constant for a gas.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IN" i="1" dirty="0" smtClean="0"/>
                  <a:t>Critical point </a:t>
                </a:r>
                <a:r>
                  <a:rPr lang="en-IN" dirty="0" smtClean="0"/>
                  <a:t>on the isotherm is that point corresponding to critical temperature at which change of the state from gaseous to liquid occurs at constant Pc and </a:t>
                </a:r>
                <a:r>
                  <a:rPr lang="en-IN" dirty="0" err="1" smtClean="0"/>
                  <a:t>Vc</a:t>
                </a:r>
                <a:r>
                  <a:rPr lang="en-IN" dirty="0" smtClean="0"/>
                  <a:t>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IN" dirty="0" smtClean="0"/>
                  <a:t>Limitations of Critical Constants</a:t>
                </a:r>
              </a:p>
              <a:p>
                <a:pPr marL="400050" lvl="1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1.  The values of ‘a’ and ‘b’ are not constant. ‘a’ found to be temperature dependant.</a:t>
                </a:r>
              </a:p>
              <a:p>
                <a:pPr marL="400050" lvl="1" indent="0">
                  <a:buNone/>
                </a:pPr>
                <a:r>
                  <a:rPr lang="en-IN" dirty="0" smtClean="0"/>
                  <a:t>2. According to theory, </a:t>
                </a:r>
                <a:r>
                  <a:rPr lang="en-IN" dirty="0" err="1" smtClean="0"/>
                  <a:t>Vc</a:t>
                </a:r>
                <a:r>
                  <a:rPr lang="en-IN" dirty="0" smtClean="0"/>
                  <a:t>=3b but it is found to depend on nature of the gas and practically Vc≈2b.</a:t>
                </a:r>
              </a:p>
              <a:p>
                <a:pPr marL="400050" lvl="1" indent="0">
                  <a:buNone/>
                </a:pPr>
                <a:r>
                  <a:rPr lang="en-IN" dirty="0" smtClean="0"/>
                  <a:t>3. Theoretical value of critical coefficient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𝑅</m:t>
                        </m:r>
                        <m:r>
                          <a:rPr lang="en-IN" b="0" i="1" smtClean="0"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latin typeface="Cambria Math"/>
                          </a:rPr>
                          <m:t>𝑇𝑐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𝑃𝑐</m:t>
                        </m:r>
                        <m:r>
                          <a:rPr lang="en-IN" b="0" i="1" smtClean="0"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latin typeface="Cambria Math"/>
                          </a:rPr>
                          <m:t>𝑉𝑐</m:t>
                        </m:r>
                      </m:den>
                    </m:f>
                    <m:r>
                      <a:rPr lang="en-IN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IN" dirty="0" smtClean="0"/>
                  <a:t>is 2.67for all gases but it varies for gases. The average value of Critical Coefficient is 3.7 for most of the gases.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410200"/>
              </a:xfrm>
              <a:blipFill rotWithShape="1">
                <a:blip r:embed="rId2"/>
                <a:stretch>
                  <a:fillRect l="-741" t="-1804" r="-1333" b="-5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89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010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39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4" y="990600"/>
            <a:ext cx="693063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8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752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Real Gas Behaviour</vt:lpstr>
      <vt:lpstr>PowerPoint Presentation</vt:lpstr>
      <vt:lpstr>Van- der Waal’s Equation</vt:lpstr>
      <vt:lpstr>PowerPoint Presentation</vt:lpstr>
      <vt:lpstr>PowerPoint Presentation</vt:lpstr>
      <vt:lpstr>PowerPoint Presentation</vt:lpstr>
      <vt:lpstr>Critical Constant’s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Gas Behaviour</dc:title>
  <dc:creator>ASUS</dc:creator>
  <cp:lastModifiedBy>ASUS</cp:lastModifiedBy>
  <cp:revision>13</cp:revision>
  <dcterms:created xsi:type="dcterms:W3CDTF">2006-08-16T00:00:00Z</dcterms:created>
  <dcterms:modified xsi:type="dcterms:W3CDTF">2020-03-21T03:54:38Z</dcterms:modified>
</cp:coreProperties>
</file>