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9" r:id="rId5"/>
    <p:sldId id="258" r:id="rId6"/>
    <p:sldId id="259" r:id="rId7"/>
    <p:sldId id="267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1" d="100"/>
          <a:sy n="51" d="100"/>
        </p:scale>
        <p:origin x="-1926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52400"/>
            <a:ext cx="8382000" cy="6400800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B.Sc. II Semester IV </a:t>
            </a:r>
          </a:p>
          <a:p>
            <a:r>
              <a:rPr lang="en-GB" dirty="0" smtClean="0"/>
              <a:t>Paper II </a:t>
            </a:r>
          </a:p>
          <a:p>
            <a:r>
              <a:rPr lang="en-GB" dirty="0" smtClean="0"/>
              <a:t>Applied Microbiology </a:t>
            </a:r>
          </a:p>
          <a:p>
            <a:r>
              <a:rPr lang="en-GB" dirty="0" smtClean="0"/>
              <a:t>Unit I ---Water microbiology </a:t>
            </a:r>
          </a:p>
          <a:p>
            <a:r>
              <a:rPr lang="en-GB" dirty="0" smtClean="0"/>
              <a:t>Significance of bacteriological analysis of water, collection and handling of water samples, indicators of excretal pollution, bacteriological analysis of water for </a:t>
            </a:r>
            <a:r>
              <a:rPr lang="en-GB" dirty="0" err="1" smtClean="0"/>
              <a:t>coliforms</a:t>
            </a:r>
            <a:r>
              <a:rPr lang="en-GB" dirty="0" smtClean="0"/>
              <a:t> and faecal streptococci (MTFT, MFT), water treatment using SSF and RSF, methods of chlorination, differences between </a:t>
            </a:r>
            <a:r>
              <a:rPr lang="en-GB" dirty="0" err="1" smtClean="0"/>
              <a:t>fecal</a:t>
            </a:r>
            <a:r>
              <a:rPr lang="en-GB" dirty="0" smtClean="0"/>
              <a:t> and non </a:t>
            </a:r>
            <a:r>
              <a:rPr lang="en-GB" dirty="0" err="1" smtClean="0"/>
              <a:t>fecal</a:t>
            </a:r>
            <a:r>
              <a:rPr lang="en-GB" dirty="0" smtClean="0"/>
              <a:t> organisms </a:t>
            </a:r>
          </a:p>
          <a:p>
            <a:r>
              <a:rPr lang="en-GB" dirty="0" smtClean="0"/>
              <a:t>Unit II---Waste water treatment </a:t>
            </a:r>
          </a:p>
          <a:p>
            <a:r>
              <a:rPr lang="en-GB" dirty="0" smtClean="0"/>
              <a:t>Sewage types, composition, physical, chemical and biological characteristics, BOD, COD, </a:t>
            </a:r>
            <a:r>
              <a:rPr lang="en-GB" dirty="0" err="1" smtClean="0"/>
              <a:t>ThOD</a:t>
            </a:r>
            <a:r>
              <a:rPr lang="en-GB" dirty="0" smtClean="0"/>
              <a:t>, trickling filter, activated sludge, RBC, </a:t>
            </a:r>
            <a:r>
              <a:rPr lang="en-GB" dirty="0" err="1" smtClean="0"/>
              <a:t>sludg</a:t>
            </a:r>
            <a:r>
              <a:rPr lang="en-GB" dirty="0" smtClean="0"/>
              <a:t> digester, oxidation pond, septic tank, </a:t>
            </a:r>
            <a:r>
              <a:rPr lang="en-GB" dirty="0" err="1" smtClean="0"/>
              <a:t>imhoff</a:t>
            </a:r>
            <a:r>
              <a:rPr lang="en-GB" dirty="0" smtClean="0"/>
              <a:t> tank </a:t>
            </a:r>
          </a:p>
          <a:p>
            <a:r>
              <a:rPr lang="en-GB" dirty="0" smtClean="0"/>
              <a:t>Unit III--- Air and Soil microbiology </a:t>
            </a:r>
          </a:p>
          <a:p>
            <a:r>
              <a:rPr lang="en-GB" dirty="0" smtClean="0"/>
              <a:t>Microbial analysis of air , settling plate and Anderson technique, bacteria and fungi as </a:t>
            </a:r>
            <a:r>
              <a:rPr lang="en-GB" dirty="0" err="1" smtClean="0"/>
              <a:t>biopesticides</a:t>
            </a:r>
            <a:r>
              <a:rPr lang="en-GB" dirty="0" smtClean="0"/>
              <a:t>, </a:t>
            </a:r>
            <a:r>
              <a:rPr lang="en-GB" dirty="0" err="1" smtClean="0"/>
              <a:t>biofertilizers</a:t>
            </a:r>
            <a:r>
              <a:rPr lang="en-GB" dirty="0" smtClean="0"/>
              <a:t>, PSB, </a:t>
            </a:r>
            <a:r>
              <a:rPr lang="en-GB" dirty="0" err="1" smtClean="0"/>
              <a:t>mycorrhiza</a:t>
            </a:r>
            <a:r>
              <a:rPr lang="en-GB" dirty="0" smtClean="0"/>
              <a:t>, microbial leaching of copper and uranium </a:t>
            </a:r>
          </a:p>
          <a:p>
            <a:r>
              <a:rPr lang="en-GB" dirty="0" smtClean="0"/>
              <a:t>Unit IV --- Food microbiology </a:t>
            </a:r>
          </a:p>
          <a:p>
            <a:r>
              <a:rPr lang="en-GB" dirty="0" smtClean="0"/>
              <a:t>Food spoilage organisms, canning process, pasteurization, low temperature preservation, chemical preservation </a:t>
            </a:r>
          </a:p>
          <a:p>
            <a:r>
              <a:rPr lang="en-GB" dirty="0" smtClean="0"/>
              <a:t>Food borne diseases and food intoxication 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f6-6_the_membrane_filtr.jpg"/>
          <p:cNvPicPr/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457200" y="990600"/>
            <a:ext cx="8382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Total </a:t>
            </a:r>
            <a:r>
              <a:rPr lang="en-IN" dirty="0" err="1" smtClean="0"/>
              <a:t>coliform</a:t>
            </a:r>
            <a:r>
              <a:rPr lang="en-IN" dirty="0" smtClean="0"/>
              <a:t> /100 ml = </a:t>
            </a:r>
            <a:r>
              <a:rPr lang="en-IN" dirty="0" err="1" smtClean="0"/>
              <a:t>coliform</a:t>
            </a:r>
            <a:r>
              <a:rPr lang="en-IN" dirty="0" smtClean="0"/>
              <a:t> colonies counted X 100/ ml of sample filtered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Tests for faecal Streptococci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i="1" dirty="0" smtClean="0"/>
              <a:t>Streptococcus </a:t>
            </a:r>
            <a:r>
              <a:rPr lang="en-IN" i="1" dirty="0" err="1" smtClean="0"/>
              <a:t>faecalis</a:t>
            </a:r>
            <a:endParaRPr lang="en-IN" i="1" dirty="0" smtClean="0"/>
          </a:p>
          <a:p>
            <a:r>
              <a:rPr lang="en-IN" i="1" dirty="0" smtClean="0"/>
              <a:t>Streptococcus </a:t>
            </a:r>
            <a:r>
              <a:rPr lang="en-IN" i="1" dirty="0" err="1" smtClean="0"/>
              <a:t>bovis</a:t>
            </a:r>
            <a:endParaRPr lang="en-IN" i="1" dirty="0" smtClean="0"/>
          </a:p>
          <a:p>
            <a:r>
              <a:rPr lang="en-IN" dirty="0" smtClean="0"/>
              <a:t>Persist for longer than </a:t>
            </a:r>
            <a:r>
              <a:rPr lang="en-IN" dirty="0" err="1" smtClean="0"/>
              <a:t>coliform</a:t>
            </a:r>
            <a:r>
              <a:rPr lang="en-IN" dirty="0" smtClean="0"/>
              <a:t> </a:t>
            </a:r>
          </a:p>
          <a:p>
            <a:r>
              <a:rPr lang="en-IN" dirty="0" smtClean="0"/>
              <a:t>Resistant to drying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IN" sz="3600" b="1" dirty="0" smtClean="0"/>
              <a:t>MTFT for Faecal Streptococci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lnSpcReduction="10000"/>
          </a:bodyPr>
          <a:lstStyle/>
          <a:p>
            <a:r>
              <a:rPr lang="en-IN" sz="3000" b="1" dirty="0" smtClean="0"/>
              <a:t>Presumptive Test</a:t>
            </a:r>
          </a:p>
          <a:p>
            <a:pPr>
              <a:buFont typeface="Wingdings" pitchFamily="2" charset="2"/>
              <a:buChar char="Ø"/>
            </a:pPr>
            <a:r>
              <a:rPr lang="en-IN" sz="2400" dirty="0" smtClean="0"/>
              <a:t>15 test tubes with </a:t>
            </a:r>
            <a:r>
              <a:rPr lang="en-IN" sz="2400" dirty="0" err="1" smtClean="0"/>
              <a:t>Azide</a:t>
            </a:r>
            <a:r>
              <a:rPr lang="en-IN" sz="2400" dirty="0" smtClean="0"/>
              <a:t> Dextrose broth</a:t>
            </a:r>
          </a:p>
          <a:p>
            <a:pPr>
              <a:buFont typeface="Wingdings" pitchFamily="2" charset="2"/>
              <a:buChar char="Ø"/>
            </a:pPr>
            <a:r>
              <a:rPr lang="en-IN" sz="2400" dirty="0" smtClean="0"/>
              <a:t>Incubate at 37</a:t>
            </a:r>
            <a:r>
              <a:rPr lang="en-IN" sz="2400" baseline="30000" dirty="0" smtClean="0"/>
              <a:t>0</a:t>
            </a:r>
            <a:r>
              <a:rPr lang="en-IN" sz="2400" dirty="0" smtClean="0"/>
              <a:t>C for 24 - 48hrs</a:t>
            </a:r>
          </a:p>
          <a:p>
            <a:pPr>
              <a:buFont typeface="Wingdings" pitchFamily="2" charset="2"/>
              <a:buChar char="Ø"/>
            </a:pPr>
            <a:r>
              <a:rPr lang="en-IN" sz="2400" dirty="0" smtClean="0"/>
              <a:t>Test for turbidity</a:t>
            </a:r>
          </a:p>
          <a:p>
            <a:r>
              <a:rPr lang="en-IN" sz="3000" b="1" dirty="0" smtClean="0"/>
              <a:t>Confirmed Test</a:t>
            </a:r>
          </a:p>
          <a:p>
            <a:pPr>
              <a:buFont typeface="Wingdings" pitchFamily="2" charset="2"/>
              <a:buChar char="Ø"/>
            </a:pPr>
            <a:r>
              <a:rPr lang="en-IN" sz="2400" dirty="0" smtClean="0"/>
              <a:t>All positive presumptive tubes are streaked on </a:t>
            </a:r>
            <a:r>
              <a:rPr lang="en-IN" sz="2400" dirty="0" err="1" smtClean="0"/>
              <a:t>Esculin</a:t>
            </a:r>
            <a:r>
              <a:rPr lang="en-IN" sz="2400" dirty="0" smtClean="0"/>
              <a:t> </a:t>
            </a:r>
            <a:r>
              <a:rPr lang="en-IN" sz="2400" dirty="0" err="1" smtClean="0"/>
              <a:t>Azide</a:t>
            </a:r>
            <a:r>
              <a:rPr lang="en-IN" sz="2400" dirty="0" smtClean="0"/>
              <a:t> Agar or Pfizer Selective </a:t>
            </a:r>
            <a:r>
              <a:rPr lang="en-IN" sz="2400" dirty="0" err="1" smtClean="0"/>
              <a:t>Enterococcus</a:t>
            </a:r>
            <a:r>
              <a:rPr lang="en-IN" sz="2400" dirty="0" smtClean="0"/>
              <a:t> Agar</a:t>
            </a:r>
          </a:p>
          <a:p>
            <a:pPr>
              <a:buFont typeface="Wingdings" pitchFamily="2" charset="2"/>
              <a:buChar char="Ø"/>
            </a:pPr>
            <a:r>
              <a:rPr lang="en-IN" sz="2400" dirty="0" smtClean="0"/>
              <a:t>Incubate at 37</a:t>
            </a:r>
            <a:r>
              <a:rPr lang="en-IN" sz="2400" baseline="30000" dirty="0" smtClean="0"/>
              <a:t>0</a:t>
            </a:r>
            <a:r>
              <a:rPr lang="en-IN" sz="2400" dirty="0" smtClean="0"/>
              <a:t>C for 24hrs</a:t>
            </a:r>
          </a:p>
          <a:p>
            <a:pPr>
              <a:buFont typeface="Wingdings" pitchFamily="2" charset="2"/>
              <a:buChar char="Ø"/>
            </a:pPr>
            <a:r>
              <a:rPr lang="en-IN" sz="2400" dirty="0" smtClean="0"/>
              <a:t>Brownish black colonies with brown halos</a:t>
            </a:r>
          </a:p>
          <a:p>
            <a:pPr>
              <a:buFont typeface="Wingdings" pitchFamily="2" charset="2"/>
              <a:buChar char="Ø"/>
            </a:pPr>
            <a:endParaRPr lang="en-IN" sz="2400" dirty="0" smtClean="0"/>
          </a:p>
          <a:p>
            <a:pPr>
              <a:buNone/>
            </a:pPr>
            <a:r>
              <a:rPr lang="en-IN" sz="2400" dirty="0" smtClean="0"/>
              <a:t>Refer  to MPN for result</a:t>
            </a:r>
          </a:p>
          <a:p>
            <a:pPr>
              <a:buNone/>
            </a:pPr>
            <a:endParaRPr lang="en-IN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IN" sz="3600" b="1" dirty="0" smtClean="0"/>
              <a:t>MFT for Faecal streptococci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57600"/>
          </a:xfrm>
        </p:spPr>
        <p:txBody>
          <a:bodyPr/>
          <a:lstStyle/>
          <a:p>
            <a:r>
              <a:rPr lang="en-IN" dirty="0" smtClean="0"/>
              <a:t>K-Streptococcus or M-</a:t>
            </a:r>
            <a:r>
              <a:rPr lang="en-IN" dirty="0" err="1" smtClean="0"/>
              <a:t>Enterococcus</a:t>
            </a:r>
            <a:r>
              <a:rPr lang="en-IN" dirty="0" smtClean="0"/>
              <a:t> agar </a:t>
            </a:r>
          </a:p>
          <a:p>
            <a:pPr>
              <a:buNone/>
            </a:pPr>
            <a:r>
              <a:rPr lang="en-IN" dirty="0" smtClean="0"/>
              <a:t>Dark red to pink colonies</a:t>
            </a:r>
          </a:p>
          <a:p>
            <a:r>
              <a:rPr lang="en-IN" dirty="0" err="1" smtClean="0"/>
              <a:t>Slanitz</a:t>
            </a:r>
            <a:r>
              <a:rPr lang="en-IN" dirty="0" smtClean="0"/>
              <a:t> &amp; Barley’s Medium</a:t>
            </a:r>
          </a:p>
          <a:p>
            <a:pPr>
              <a:buNone/>
            </a:pPr>
            <a:r>
              <a:rPr lang="en-IN" dirty="0" smtClean="0"/>
              <a:t>Red or maroon colonies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Coliforms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The </a:t>
            </a:r>
            <a:r>
              <a:rPr lang="en-GB" dirty="0" err="1" smtClean="0"/>
              <a:t>coliform</a:t>
            </a:r>
            <a:r>
              <a:rPr lang="en-GB" dirty="0" smtClean="0"/>
              <a:t> group includes </a:t>
            </a:r>
            <a:r>
              <a:rPr lang="en-GB" i="1" dirty="0" smtClean="0"/>
              <a:t>E. coli, </a:t>
            </a:r>
            <a:r>
              <a:rPr lang="en-GB" i="1" dirty="0" err="1" smtClean="0"/>
              <a:t>Enterobacter</a:t>
            </a:r>
            <a:r>
              <a:rPr lang="en-GB" i="1" dirty="0" smtClean="0"/>
              <a:t> </a:t>
            </a:r>
            <a:r>
              <a:rPr lang="en-GB" i="1" dirty="0" err="1" smtClean="0"/>
              <a:t>aerogenes</a:t>
            </a:r>
            <a:r>
              <a:rPr lang="en-GB" i="1" dirty="0" smtClean="0"/>
              <a:t>, </a:t>
            </a:r>
            <a:r>
              <a:rPr lang="en-GB" dirty="0" smtClean="0"/>
              <a:t>and </a:t>
            </a:r>
            <a:r>
              <a:rPr lang="en-GB" i="1" dirty="0" err="1" smtClean="0"/>
              <a:t>Klebsiella</a:t>
            </a:r>
            <a:r>
              <a:rPr lang="en-GB" i="1" dirty="0" smtClean="0"/>
              <a:t> </a:t>
            </a:r>
            <a:r>
              <a:rPr lang="en-GB" i="1" dirty="0" err="1" smtClean="0"/>
              <a:t>pneumoniae</a:t>
            </a:r>
            <a:r>
              <a:rPr lang="en-GB" i="1" dirty="0" smtClean="0"/>
              <a:t>.</a:t>
            </a:r>
          </a:p>
          <a:p>
            <a:r>
              <a:rPr lang="en-GB" i="1" dirty="0" err="1" smtClean="0"/>
              <a:t>Coliforms</a:t>
            </a:r>
            <a:r>
              <a:rPr lang="en-GB" i="1" dirty="0" smtClean="0"/>
              <a:t> are defined as </a:t>
            </a:r>
          </a:p>
          <a:p>
            <a:pPr>
              <a:buFont typeface="Wingdings" pitchFamily="2" charset="2"/>
              <a:buChar char="Ø"/>
            </a:pPr>
            <a:r>
              <a:rPr lang="en-GB" i="1" dirty="0" err="1" smtClean="0"/>
              <a:t>facultatively</a:t>
            </a:r>
            <a:r>
              <a:rPr lang="en-GB" i="1" dirty="0" smtClean="0"/>
              <a:t> </a:t>
            </a:r>
            <a:r>
              <a:rPr lang="en-GB" dirty="0" smtClean="0"/>
              <a:t>anaerobic, 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gram-negative, </a:t>
            </a:r>
            <a:r>
              <a:rPr lang="en-GB" dirty="0" err="1" smtClean="0"/>
              <a:t>nonsporing</a:t>
            </a:r>
            <a:r>
              <a:rPr lang="en-GB" dirty="0" smtClean="0"/>
              <a:t>, 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rod-shaped bacteria 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that ferment lactose with gas formation within 48 hours at 37°C.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sneha e books and data\db science notes\Sem III &amp; IV jan-july 2015\Diffe Bet Faecal-and-Non-Faec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1" y="26359"/>
            <a:ext cx="5867399" cy="66792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sneha e books and data\db science notes\Sem III &amp; IV jan-july 2015\1220310_or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8300" y="317500"/>
            <a:ext cx="8407400" cy="622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Bacteriological Analysis of Water</a:t>
            </a:r>
            <a:br>
              <a:rPr lang="en-IN" dirty="0" smtClean="0"/>
            </a:br>
            <a:r>
              <a:rPr lang="en-IN" dirty="0" smtClean="0"/>
              <a:t>(Tests for </a:t>
            </a:r>
            <a:r>
              <a:rPr lang="en-IN" dirty="0" err="1" smtClean="0"/>
              <a:t>Coliforms</a:t>
            </a:r>
            <a:r>
              <a:rPr lang="en-IN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525963"/>
          </a:xfrm>
        </p:spPr>
        <p:txBody>
          <a:bodyPr/>
          <a:lstStyle/>
          <a:p>
            <a:r>
              <a:rPr lang="en-IN" dirty="0" smtClean="0"/>
              <a:t>Multiple Tube Fermentation Technique</a:t>
            </a:r>
          </a:p>
          <a:p>
            <a:pPr algn="ctr">
              <a:buNone/>
            </a:pPr>
            <a:r>
              <a:rPr lang="en-IN" dirty="0" smtClean="0"/>
              <a:t>Or</a:t>
            </a:r>
          </a:p>
          <a:p>
            <a:r>
              <a:rPr lang="en-IN" dirty="0" smtClean="0"/>
              <a:t>Multiple Tube Dilution Technique</a:t>
            </a:r>
          </a:p>
          <a:p>
            <a:pPr algn="ctr">
              <a:buNone/>
            </a:pPr>
            <a:r>
              <a:rPr lang="en-IN" dirty="0" smtClean="0"/>
              <a:t>Or</a:t>
            </a:r>
          </a:p>
          <a:p>
            <a:r>
              <a:rPr lang="en-IN" sz="3100" dirty="0" smtClean="0"/>
              <a:t>MPN Technique (If only first test is performed )</a:t>
            </a:r>
            <a:endParaRPr lang="en-GB" sz="3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0"/>
            <a:ext cx="5084467" cy="6784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sneha e books and data\db science notes\Sem III &amp; IV jan-july 2015\MPN+Tabl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1" y="381000"/>
            <a:ext cx="8046508" cy="60348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Membrane Filtration Technique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Alternative to MPN or MTFT</a:t>
            </a:r>
            <a:endParaRPr lang="en-GB" dirty="0" smtClean="0"/>
          </a:p>
          <a:p>
            <a:r>
              <a:rPr lang="en-GB" dirty="0" smtClean="0"/>
              <a:t>use by government labs for monitoring drinking water, </a:t>
            </a:r>
          </a:p>
          <a:p>
            <a:r>
              <a:rPr lang="en-GB" dirty="0" smtClean="0"/>
              <a:t>used for microbial monitoring in the pharmaceutical, cosmetics, electronics, and food and beverage industries</a:t>
            </a:r>
          </a:p>
          <a:p>
            <a:r>
              <a:rPr lang="en-IN" dirty="0" smtClean="0"/>
              <a:t>Less time required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Membrane Filter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Made of cellulose acetate or Nylon,6,6.</a:t>
            </a:r>
          </a:p>
          <a:p>
            <a:r>
              <a:rPr lang="en-IN" dirty="0" smtClean="0"/>
              <a:t>0.45 micro m</a:t>
            </a:r>
          </a:p>
          <a:p>
            <a:r>
              <a:rPr lang="en-IN" dirty="0" smtClean="0"/>
              <a:t>47 mm in diameter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397</Words>
  <Application>Microsoft Office PowerPoint</Application>
  <PresentationFormat>On-screen Show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Coliforms</vt:lpstr>
      <vt:lpstr>Slide 3</vt:lpstr>
      <vt:lpstr>Slide 4</vt:lpstr>
      <vt:lpstr>Bacteriological Analysis of Water (Tests for Coliforms)</vt:lpstr>
      <vt:lpstr>Slide 6</vt:lpstr>
      <vt:lpstr>Slide 7</vt:lpstr>
      <vt:lpstr>Membrane Filtration Technique</vt:lpstr>
      <vt:lpstr>Membrane Filter</vt:lpstr>
      <vt:lpstr>Slide 10</vt:lpstr>
      <vt:lpstr>Slide 11</vt:lpstr>
      <vt:lpstr>Tests for faecal Streptococci  </vt:lpstr>
      <vt:lpstr>MTFT for Faecal Streptococci</vt:lpstr>
      <vt:lpstr>MFT for Faecal streptococci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Abc</dc:creator>
  <cp:lastModifiedBy>Windows User</cp:lastModifiedBy>
  <cp:revision>12</cp:revision>
  <dcterms:created xsi:type="dcterms:W3CDTF">2006-08-16T00:00:00Z</dcterms:created>
  <dcterms:modified xsi:type="dcterms:W3CDTF">2020-01-10T04:37:10Z</dcterms:modified>
</cp:coreProperties>
</file>